
<file path=[Content_Types].xml><?xml version="1.0" encoding="utf-8"?>
<Types xmlns="http://schemas.openxmlformats.org/package/2006/content-types">
  <Default Extension="xml" ContentType="application/vnd.openxmlformats-officedocument.extended-properties+xml"/>
  <Default Extension="png" ContentType="image/png"/>
  <Default Extension="jpeg" ContentType="image/jpeg"/>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9.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slides/slide14.xml" ContentType="application/vnd.openxmlformats-officedocument.presentationml.slide+xml"/>
  <Override PartName="/ppt/slides/slide22.xml" ContentType="application/vnd.openxmlformats-officedocument.presentationml.slide+xml"/>
  <Override PartName="/ppt/slides/slide35.xml" ContentType="application/vnd.openxmlformats-officedocument.presentationml.slide+xml"/>
  <Override PartName="/ppt/slides/slide17.xml" ContentType="application/vnd.openxmlformats-officedocument.presentationml.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30.xml" ContentType="application/vnd.openxmlformats-officedocument.presentationml.slide+xml"/>
  <Override PartName="/ppt/slides/slide38.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slides/slide3.xml" ContentType="application/vnd.openxmlformats-officedocument.presentationml.slide+xml"/>
  <Override PartName="/customXml/item2.xml" ContentType="application/xml"/>
  <Override PartName="/customXml/itemProps2.xml" ContentType="application/vnd.openxmlformats-officedocument.customXmlProperties+xml"/>
  <Override PartName="/ppt/slides/slide12.xml" ContentType="application/vnd.openxmlformats-officedocument.presentationml.slide+xml"/>
  <Override PartName="/ppt/slides/slide25.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41.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s/slide1.xml" ContentType="application/vnd.openxmlformats-officedocument.presentationml.slide+xml"/>
  <Override PartName="/ppt/changesInfos/changesInfo1.xml" ContentType="application/vnd.ms-powerpoint.changesinfo+xml"/>
  <Override PartName="/ppt/slides/slide15.xml" ContentType="application/vnd.openxmlformats-officedocument.presentationml.slide+xml"/>
  <Override PartName="/ppt/slides/slide10.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slides/slide4.xml" ContentType="application/vnd.openxmlformats-officedocument.presentationml.slide+xml"/>
  <Override PartName="/ppt/slides/slide47.xml" ContentType="application/vnd.openxmlformats-officedocument.presentationml.slide+xml"/>
  <Override PartName="/customXml/item3.xml" ContentType="application/xml"/>
  <Override PartName="/customXml/itemProps3.xml" ContentType="application/vnd.openxmlformats-officedocument.customXmlProperties+xml"/>
  <Override PartName="/ppt/slides/slide8.xml" ContentType="application/vnd.openxmlformats-officedocument.presentationml.slide+xml"/>
  <Override PartName="/ppt/notesSlides/notesSlide3.xml" ContentType="application/vnd.openxmlformats-officedocument.presentationml.notesSlide+xml"/>
  <Override PartName="/ppt/slides/slide13.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slides/slide42.xml" ContentType="application/vnd.openxmlformats-officedocument.presentationml.slide+xml"/>
  <Override PartName="/ppt/slides/slide16.xml" ContentType="application/vnd.openxmlformats-officedocument.presentationml.slide+xml"/>
  <Override PartName="/ppt/slides/slide37.xml" ContentType="application/vnd.openxmlformats-officedocument.presentationml.slide+xml"/>
  <Override PartName="/ppt/revisionInfo.xml" ContentType="application/vnd.ms-powerpoint.revisioninfo+xml"/>
  <Override PartName="/customXml/item1.xml" ContentType="application/xml"/>
  <Override PartName="/customXml/itemProps1.xml" ContentType="application/vnd.openxmlformats-officedocument.customXmlProperties+xml"/>
  <Override PartName="/ppt/slides/slide2.xml" ContentType="application/vnd.openxmlformats-officedocument.presentationml.slide+xml"/>
  <Override PartName="/ppt/notesSlides/notesSlide1.xml" ContentType="application/vnd.openxmlformats-officedocument.presentationml.notesSlide+xml"/>
  <Override PartName="/ppt/slides/slide1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slides/slide6.xml" ContentType="application/vnd.openxmlformats-officedocument.presentationml.slide+xml"/>
  <Override PartName="/ppt/notesSlides/notesSlide2.xml" ContentType="application/vnd.openxmlformats-officedocument.presentationml.notesSlide+xml"/>
  <Override PartName="/ppt/slides/slide27.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5.xml" ContentType="application/vnd.openxmlformats-officedocument.presentationml.slide+xml"/>
  <Override PartName="/docProps/custom.xml" ContentType="application/vnd.openxmlformats-officedocument.custom-propertie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1" d="100"/>
          <a:sy n="81" d="100"/>
        </p:scale>
        <p:origin x="960" y="62"/>
      </p:cViewPr>
      <p:guideLst>
        <p:guide orient="horz" pos="2160"/>
        <p:guide pos="3840"/>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9.xml" Id="rId13" /><Relationship Type="http://schemas.openxmlformats.org/officeDocument/2006/relationships/slide" Target="/ppt/slides/slide14.xml" Id="rId18" /><Relationship Type="http://schemas.openxmlformats.org/officeDocument/2006/relationships/slide" Target="/ppt/slides/slide22.xml" Id="rId26" /><Relationship Type="http://schemas.openxmlformats.org/officeDocument/2006/relationships/slide" Target="/ppt/slides/slide35.xml" Id="rId39" /><Relationship Type="http://schemas.openxmlformats.org/officeDocument/2006/relationships/slide" Target="/ppt/slides/slide17.xml" Id="rId21" /><Relationship Type="http://schemas.openxmlformats.org/officeDocument/2006/relationships/slide" Target="/ppt/slides/slide30.xml" Id="rId34" /><Relationship Type="http://schemas.openxmlformats.org/officeDocument/2006/relationships/slide" Target="/ppt/slides/slide38.xml" Id="rId42" /><Relationship Type="http://schemas.openxmlformats.org/officeDocument/2006/relationships/slide" Target="/ppt/slides/slide43.xml" Id="rId47" /><Relationship Type="http://schemas.openxmlformats.org/officeDocument/2006/relationships/slide" Target="/ppt/slides/slide46.xml" Id="rId50" /><Relationship Type="http://schemas.openxmlformats.org/officeDocument/2006/relationships/handoutMaster" Target="/ppt/handoutMasters/handoutMaster1.xml" Id="rId55" /><Relationship Type="http://schemas.openxmlformats.org/officeDocument/2006/relationships/slide" Target="/ppt/slides/slide3.xml" Id="rId7" /><Relationship Type="http://schemas.openxmlformats.org/officeDocument/2006/relationships/customXml" Target="/customXml/item2.xml" Id="rId2" /><Relationship Type="http://schemas.openxmlformats.org/officeDocument/2006/relationships/slide" Target="/ppt/slides/slide12.xml" Id="rId16" /><Relationship Type="http://schemas.openxmlformats.org/officeDocument/2006/relationships/slide" Target="/ppt/slides/slide25.xml" Id="rId29" /><Relationship Type="http://schemas.openxmlformats.org/officeDocument/2006/relationships/slide" Target="/ppt/slides/slide7.xml" Id="rId11" /><Relationship Type="http://schemas.openxmlformats.org/officeDocument/2006/relationships/slide" Target="/ppt/slides/slide20.xml" Id="rId24" /><Relationship Type="http://schemas.openxmlformats.org/officeDocument/2006/relationships/slide" Target="/ppt/slides/slide28.xml" Id="rId32" /><Relationship Type="http://schemas.openxmlformats.org/officeDocument/2006/relationships/slide" Target="/ppt/slides/slide33.xml" Id="rId37" /><Relationship Type="http://schemas.openxmlformats.org/officeDocument/2006/relationships/slide" Target="/ppt/slides/slide36.xml" Id="rId40" /><Relationship Type="http://schemas.openxmlformats.org/officeDocument/2006/relationships/slide" Target="/ppt/slides/slide41.xml" Id="rId45" /><Relationship Type="http://schemas.openxmlformats.org/officeDocument/2006/relationships/slide" Target="/ppt/slides/slide49.xml" Id="rId53" /><Relationship Type="http://schemas.openxmlformats.org/officeDocument/2006/relationships/viewProps" Target="/ppt/viewProps.xml" Id="rId58" /><Relationship Type="http://schemas.openxmlformats.org/officeDocument/2006/relationships/slide" Target="/ppt/slides/slide1.xml" Id="rId5" /><Relationship Type="http://schemas.microsoft.com/office/2016/11/relationships/changesInfo" Target="/ppt/changesInfos/changesInfo1.xml" Id="rId61" /><Relationship Type="http://schemas.openxmlformats.org/officeDocument/2006/relationships/slide" Target="/ppt/slides/slide15.xml" Id="rId19" /><Relationship Type="http://schemas.openxmlformats.org/officeDocument/2006/relationships/slide" Target="/ppt/slides/slide10.xml" Id="rId14" /><Relationship Type="http://schemas.openxmlformats.org/officeDocument/2006/relationships/slide" Target="/ppt/slides/slide18.xml" Id="rId22" /><Relationship Type="http://schemas.openxmlformats.org/officeDocument/2006/relationships/slide" Target="/ppt/slides/slide23.xml" Id="rId27" /><Relationship Type="http://schemas.openxmlformats.org/officeDocument/2006/relationships/slide" Target="/ppt/slides/slide26.xml" Id="rId30" /><Relationship Type="http://schemas.openxmlformats.org/officeDocument/2006/relationships/slide" Target="/ppt/slides/slide31.xml" Id="rId35" /><Relationship Type="http://schemas.openxmlformats.org/officeDocument/2006/relationships/slide" Target="/ppt/slides/slide39.xml" Id="rId43" /><Relationship Type="http://schemas.openxmlformats.org/officeDocument/2006/relationships/slide" Target="/ppt/slides/slide44.xml" Id="rId48" /><Relationship Type="http://schemas.openxmlformats.org/officeDocument/2006/relationships/commentAuthors" Target="/ppt/commentAuthors.xml" Id="rId56" /><Relationship Type="http://schemas.openxmlformats.org/officeDocument/2006/relationships/slide" Target="/ppt/slides/slide4.xml" Id="rId8" /><Relationship Type="http://schemas.openxmlformats.org/officeDocument/2006/relationships/slide" Target="/ppt/slides/slide47.xml" Id="rId51" /><Relationship Type="http://schemas.openxmlformats.org/officeDocument/2006/relationships/customXml" Target="/customXml/item3.xml" Id="rId3" /><Relationship Type="http://schemas.openxmlformats.org/officeDocument/2006/relationships/slide" Target="/ppt/slides/slide8.xml" Id="rId12" /><Relationship Type="http://schemas.openxmlformats.org/officeDocument/2006/relationships/slide" Target="/ppt/slides/slide13.xml" Id="rId17" /><Relationship Type="http://schemas.openxmlformats.org/officeDocument/2006/relationships/slide" Target="/ppt/slides/slide21.xml" Id="rId25" /><Relationship Type="http://schemas.openxmlformats.org/officeDocument/2006/relationships/slide" Target="/ppt/slides/slide29.xml" Id="rId33" /><Relationship Type="http://schemas.openxmlformats.org/officeDocument/2006/relationships/slide" Target="/ppt/slides/slide34.xml" Id="rId38" /><Relationship Type="http://schemas.openxmlformats.org/officeDocument/2006/relationships/slide" Target="/ppt/slides/slide42.xml" Id="rId46" /><Relationship Type="http://schemas.openxmlformats.org/officeDocument/2006/relationships/theme" Target="/ppt/theme/theme1.xml" Id="rId59" /><Relationship Type="http://schemas.openxmlformats.org/officeDocument/2006/relationships/slide" Target="/ppt/slides/slide16.xml" Id="rId20" /><Relationship Type="http://schemas.openxmlformats.org/officeDocument/2006/relationships/slide" Target="/ppt/slides/slide37.xml" Id="rId41" /><Relationship Type="http://schemas.openxmlformats.org/officeDocument/2006/relationships/notesMaster" Target="/ppt/notesMasters/notesMaster1.xml" Id="rId54" /><Relationship Type="http://schemas.microsoft.com/office/2015/10/relationships/revisionInfo" Target="/ppt/revisionInfo.xml" Id="rId62" /><Relationship Type="http://schemas.openxmlformats.org/officeDocument/2006/relationships/customXml" Target="/customXml/item1.xml" Id="rId1" /><Relationship Type="http://schemas.openxmlformats.org/officeDocument/2006/relationships/slide" Target="/ppt/slides/slide2.xml" Id="rId6" /><Relationship Type="http://schemas.openxmlformats.org/officeDocument/2006/relationships/slide" Target="/ppt/slides/slide11.xml" Id="rId15" /><Relationship Type="http://schemas.openxmlformats.org/officeDocument/2006/relationships/slide" Target="/ppt/slides/slide19.xml" Id="rId23" /><Relationship Type="http://schemas.openxmlformats.org/officeDocument/2006/relationships/slide" Target="/ppt/slides/slide24.xml" Id="rId28" /><Relationship Type="http://schemas.openxmlformats.org/officeDocument/2006/relationships/slide" Target="/ppt/slides/slide32.xml" Id="rId36" /><Relationship Type="http://schemas.openxmlformats.org/officeDocument/2006/relationships/slide" Target="/ppt/slides/slide45.xml" Id="rId49" /><Relationship Type="http://schemas.openxmlformats.org/officeDocument/2006/relationships/presProps" Target="/ppt/presProps.xml" Id="rId57" /><Relationship Type="http://schemas.openxmlformats.org/officeDocument/2006/relationships/slide" Target="/ppt/slides/slide6.xml" Id="rId10" /><Relationship Type="http://schemas.openxmlformats.org/officeDocument/2006/relationships/slide" Target="/ppt/slides/slide27.xml" Id="rId31" /><Relationship Type="http://schemas.openxmlformats.org/officeDocument/2006/relationships/slide" Target="/ppt/slides/slide40.xml" Id="rId44" /><Relationship Type="http://schemas.openxmlformats.org/officeDocument/2006/relationships/slide" Target="/ppt/slides/slide48.xml" Id="rId52" /><Relationship Type="http://schemas.openxmlformats.org/officeDocument/2006/relationships/tableStyles" Target="/ppt/tableStyles.xml" Id="rId60" /><Relationship Type="http://schemas.openxmlformats.org/officeDocument/2006/relationships/slideMaster" Target="/ppt/slideMasters/slideMaster1.xml" Id="rId4" /><Relationship Type="http://schemas.openxmlformats.org/officeDocument/2006/relationships/slide" Target="/ppt/slides/slide5.xml" Id="rId9"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48.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17653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3.xml" Id="rId13"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12.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theme" Target="/ppt/theme/theme1.xml" Id="rId14"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9" r:id="rId7"/>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jpeg" Id="rId2" /><Relationship Type="http://schemas.openxmlformats.org/officeDocument/2006/relationships/slideLayout" Target="/ppt/slideLayouts/slideLayout12.xml" Id="rId1" /></Relationships>
</file>

<file path=ppt/slides/_rels/slide10.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8.png" Id="rId4" /><Relationship Type="http://schemas.openxmlformats.org/officeDocument/2006/relationships/hyperlink" Target="https://github.com/divp112005-coder/Applied-Data-Science-Capstone/blob/main/Data%20Collection%20with%20Web%20Scraping%20(1).ipynb" TargetMode="External" Id="rId5" /></Relationships>
</file>

<file path=ppt/slides/_rels/slide11.xml.rels>&#65279;<?xml version="1.0" encoding="utf-8"?><Relationships xmlns="http://schemas.openxmlformats.org/package/2006/relationships"><Relationship Type="http://schemas.openxmlformats.org/officeDocument/2006/relationships/image" Target="/ppt/media/image9.png" Id="rId3" /><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10.png" Id="rId4" /><Relationship Type="http://schemas.openxmlformats.org/officeDocument/2006/relationships/hyperlink" Target="https://github.com/divp112005-coder/Applied-Data-Science-Capstone/blob/main/Data%20Wrangling%20(1).ipynb" TargetMode="External" Id="rId5" /></Relationships>
</file>

<file path=ppt/slides/_rels/slide12.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12.png" Id="rId5" /><Relationship Type="http://schemas.openxmlformats.org/officeDocument/2006/relationships/image" Target="/ppt/media/image11.png" Id="rId4" /><Relationship Type="http://schemas.openxmlformats.org/officeDocument/2006/relationships/hyperlink" Target="https://github.com/divp112005-coder/Applied-Data-Science-Capstone/blob/main/edadataviz.ipynb" TargetMode="External" Id="rId3" /></Relationships>
</file>

<file path=ppt/slides/_rels/slide13.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hyperlink" Target="https://github.com/divp112005-coder/Applied-Data-Science-Capstone/blob/main/jupyter-labs-eda-sql-coursera_sqllite.ipynb" TargetMode="External" Id="rId3" /></Relationships>
</file>

<file path=ppt/slides/_rels/slide14.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hyperlink" Target="https://github.com/divp112005-coder/Applied-Data-Science-Capstone/blob/main/lab_jupyter_launch_site_location.ipynb" TargetMode="External" Id="rId3" /></Relationships>
</file>

<file path=ppt/slides/_rels/slide15.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hyperlink" Target="https://github.com/divp112005-coder/Applied-Data-Science-Capstone/blob/main/spacex-dash-app.py" TargetMode="External" Id="rId3" /></Relationships>
</file>

<file path=ppt/slides/_rels/slide16.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13.png" Id="rId4" /><Relationship Type="http://schemas.openxmlformats.org/officeDocument/2006/relationships/hyperlink" Target="https://github.com/divp112005-coder/Applied-Data-Science-Capstone/blob/main/SpaceX_Machine%20Learning%20Prediction_Part_5.ipynb" TargetMode="External" Id="rId3" /></Relationships>
</file>

<file path=ppt/slides/_rels/slide17.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4.xml" Id="rId2" /><Relationship Type="http://schemas.openxmlformats.org/officeDocument/2006/relationships/slideLayout" Target="/ppt/slideLayouts/slideLayout1.xml" Id="rId1" /><Relationship Type="http://schemas.openxmlformats.org/officeDocument/2006/relationships/image" Target="/ppt/media/image14.png" Id="rId4" /></Relationships>
</file>

<file path=ppt/slides/_rels/slide18.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image" Target="/ppt/media/image15.png" Id="rId2" /><Relationship Type="http://schemas.openxmlformats.org/officeDocument/2006/relationships/slideLayout" Target="/ppt/slideLayouts/slideLayout7.xml" Id="rId1" /></Relationships>
</file>

<file path=ppt/slides/_rels/slide19.xml.rels>&#65279;<?xml version="1.0" encoding="utf-8"?><Relationships xmlns="http://schemas.openxmlformats.org/package/2006/relationships"><Relationship Type="http://schemas.openxmlformats.org/officeDocument/2006/relationships/image" Target="/ppt/media/image17.png" Id="rId2" /><Relationship Type="http://schemas.openxmlformats.org/officeDocument/2006/relationships/slideLayout" Target="/ppt/slideLayouts/slideLayout1.xml" Id="rId1" /></Relationships>
</file>

<file path=ppt/slides/_rels/slide2.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20.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1.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2.xml.rels>&#65279;<?xml version="1.0" encoding="utf-8"?><Relationships xmlns="http://schemas.openxmlformats.org/package/2006/relationships"><Relationship Type="http://schemas.openxmlformats.org/officeDocument/2006/relationships/image" Target="/ppt/media/image11.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3.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4.xml.rels>&#65279;<?xml version="1.0" encoding="utf-8"?><Relationships xmlns="http://schemas.openxmlformats.org/package/2006/relationships"><Relationship Type="http://schemas.openxmlformats.org/officeDocument/2006/relationships/image" Target="/ppt/media/image19.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5.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6.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7.xml.rels>&#65279;<?xml version="1.0" encoding="utf-8"?><Relationships xmlns="http://schemas.openxmlformats.org/package/2006/relationships"><Relationship Type="http://schemas.openxmlformats.org/officeDocument/2006/relationships/image" Target="/ppt/media/image21.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8.xml.rels>&#65279;<?xml version="1.0" encoding="utf-8"?><Relationships xmlns="http://schemas.openxmlformats.org/package/2006/relationships"><Relationship Type="http://schemas.openxmlformats.org/officeDocument/2006/relationships/image" Target="/ppt/media/image22.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29.xml.rels>&#65279;<?xml version="1.0" encoding="utf-8"?><Relationships xmlns="http://schemas.openxmlformats.org/package/2006/relationships"><Relationship Type="http://schemas.openxmlformats.org/officeDocument/2006/relationships/image" Target="/ppt/media/image23.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0.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1.xml.rels>&#65279;<?xml version="1.0" encoding="utf-8"?><Relationships xmlns="http://schemas.openxmlformats.org/package/2006/relationships"><Relationship Type="http://schemas.openxmlformats.org/officeDocument/2006/relationships/image" Target="/ppt/media/image25.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2.xml.rels>&#65279;<?xml version="1.0" encoding="utf-8"?><Relationships xmlns="http://schemas.openxmlformats.org/package/2006/relationships"><Relationship Type="http://schemas.openxmlformats.org/officeDocument/2006/relationships/image" Target="/ppt/media/image26.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3.xml.rels>&#65279;<?xml version="1.0" encoding="utf-8"?><Relationships xmlns="http://schemas.openxmlformats.org/package/2006/relationships"><Relationship Type="http://schemas.openxmlformats.org/officeDocument/2006/relationships/image" Target="/ppt/media/image27.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4.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5.xml.rels>&#65279;<?xml version="1.0" encoding="utf-8"?><Relationships xmlns="http://schemas.openxmlformats.org/package/2006/relationships"><Relationship Type="http://schemas.openxmlformats.org/officeDocument/2006/relationships/image" Target="/ppt/media/image29.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6.xml.rels>&#65279;<?xml version="1.0" encoding="utf-8"?><Relationships xmlns="http://schemas.openxmlformats.org/package/2006/relationships"><Relationship Type="http://schemas.openxmlformats.org/officeDocument/2006/relationships/image" Target="/ppt/media/image30.png" Id="rId2" /><Relationship Type="http://schemas.openxmlformats.org/officeDocument/2006/relationships/slideLayout" Target="/ppt/slideLayouts/slideLayout1.xml" Id="rId1" /></Relationships>
</file>

<file path=ppt/slides/_rels/slide37.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8.xml.rels>&#65279;<?xml version="1.0" encoding="utf-8"?><Relationships xmlns="http://schemas.openxmlformats.org/package/2006/relationships"><Relationship Type="http://schemas.openxmlformats.org/officeDocument/2006/relationships/image" Target="/ppt/media/image32.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39.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0.xml.rels>&#65279;<?xml version="1.0" encoding="utf-8"?><Relationships xmlns="http://schemas.openxmlformats.org/package/2006/relationships"><Relationship Type="http://schemas.openxmlformats.org/officeDocument/2006/relationships/image" Target="/ppt/media/image34.jpeg" Id="rId2" /><Relationship Type="http://schemas.openxmlformats.org/officeDocument/2006/relationships/slideLayout" Target="/ppt/slideLayouts/slideLayout1.xml" Id="rId1" /></Relationships>
</file>

<file path=ppt/slides/_rels/slide41.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2.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3.xml.rels>&#65279;<?xml version="1.0" encoding="utf-8"?><Relationships xmlns="http://schemas.openxmlformats.org/package/2006/relationships"><Relationship Type="http://schemas.openxmlformats.org/officeDocument/2006/relationships/image" Target="/ppt/media/image36.png" Id="rId3" /><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37.png" Id="rId4" /></Relationships>
</file>

<file path=ppt/slides/_rels/slide44.xml.rels>&#65279;<?xml version="1.0" encoding="utf-8"?><Relationships xmlns="http://schemas.openxmlformats.org/package/2006/relationships"><Relationship Type="http://schemas.openxmlformats.org/officeDocument/2006/relationships/image" Target="/ppt/media/image38.jpeg" Id="rId2" /><Relationship Type="http://schemas.openxmlformats.org/officeDocument/2006/relationships/slideLayout" Target="/ppt/slideLayouts/slideLayout1.xml" Id="rId1" /></Relationships>
</file>

<file path=ppt/slides/_rels/slide45.xml.rels>&#65279;<?xml version="1.0" encoding="utf-8"?><Relationships xmlns="http://schemas.openxmlformats.org/package/2006/relationships"><Relationship Type="http://schemas.openxmlformats.org/officeDocument/2006/relationships/image" Target="/ppt/media/image39.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6.xml.rels>&#65279;<?xml version="1.0" encoding="utf-8"?><Relationships xmlns="http://schemas.openxmlformats.org/package/2006/relationships"><Relationship Type="http://schemas.openxmlformats.org/officeDocument/2006/relationships/image" Target="/ppt/media/image40.png" Id="rId3" /><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7.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s>
</file>

<file path=ppt/slides/_rels/slide48.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5.xml" Id="rId2" /><Relationship Type="http://schemas.openxmlformats.org/officeDocument/2006/relationships/slideLayout" Target="/ppt/slideLayouts/slideLayout1.xml" Id="rId1" /></Relationships>
</file>

<file path=ppt/slides/_rels/slide49.xml.rels>&#65279;<?xml version="1.0" encoding="utf-8"?><Relationships xmlns="http://schemas.openxmlformats.org/package/2006/relationships"><Relationship Type="http://schemas.openxmlformats.org/officeDocument/2006/relationships/image" Target="/ppt/media/image41.jpeg" Id="rId2" /><Relationship Type="http://schemas.openxmlformats.org/officeDocument/2006/relationships/slideLayout" Target="/ppt/slideLayouts/slideLayout13.xml" Id="rId1" /></Relationships>
</file>

<file path=ppt/slides/_rels/slide5.xml.rels>&#65279;<?xml version="1.0" encoding="utf-8"?><Relationships xmlns="http://schemas.openxmlformats.org/package/2006/relationships"><Relationship Type="http://schemas.openxmlformats.org/officeDocument/2006/relationships/image" Target="/ppt/media/image4.jpeg" Id="rId2" /><Relationship Type="http://schemas.openxmlformats.org/officeDocument/2006/relationships/slideLayout" Target="/ppt/slideLayouts/slideLayout3.xml" Id="rId1" /></Relationships>
</file>

<file path=ppt/slides/_rels/slide6.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2.xml" Id="rId2" /><Relationship Type="http://schemas.openxmlformats.org/officeDocument/2006/relationships/slideLayout" Target="/ppt/slideLayouts/slideLayout1.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5.png" Id="rId4" /></Relationships>
</file>

<file path=ppt/slides/_rels/slide9.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1.xml" Id="rId1" /><Relationship Type="http://schemas.openxmlformats.org/officeDocument/2006/relationships/image" Target="/ppt/media/image6.png" Id="rId4" /><Relationship Type="http://schemas.openxmlformats.org/officeDocument/2006/relationships/hyperlink" Target="https://github.com/divp112005-coder/Applied-Data-Science-Capstone/blob/main/Data%20Collection%20API%20(1).ipynb" TargetMode="External" Id="rId3"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DIVYA ARVIND PAWAR</a:t>
            </a:r>
          </a:p>
          <a:p>
            <a:r>
              <a:rPr lang="en-US">
                <a:solidFill>
                  <a:schemeClr val="bg2"/>
                </a:solidFill>
                <a:latin typeface="Abadi" panose="020B0604020104020204" pitchFamily="34" charset="0"/>
                <a:ea typeface="SF Pro" pitchFamily="2" charset="0"/>
                <a:cs typeface="SF Pro" pitchFamily="2" charset="0"/>
              </a:rPr>
              <a:t>21/09/2025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403349"/>
            <a:ext cx="4145761" cy="3811587"/>
          </a:xfrm>
          <a:prstGeom prst="rect">
            <a:avLst/>
          </a:prstGeom>
        </p:spPr>
        <p:txBody>
          <a:bodyPr lIns="91440" tIns="45720" rIns="91440" bIns="45720" anchor="t">
            <a:noAutofit/>
          </a:bodyPr>
          <a:lstStyle/>
          <a:p>
            <a:pPr>
              <a:lnSpc>
                <a:spcPct val="100000"/>
              </a:lnSpc>
              <a:spcBef>
                <a:spcPts val="1400"/>
              </a:spcBef>
            </a:pPr>
            <a:r>
              <a:rPr lang="en-US" sz="1800" dirty="0">
                <a:latin typeface="Abadi" panose="020B0604020104020204" pitchFamily="34" charset="0"/>
              </a:rPr>
              <a:t>To supplement the SpaceX API data, I performed web scraping using Python’s requests and </a:t>
            </a:r>
            <a:r>
              <a:rPr lang="en-US" sz="1800" dirty="0" err="1">
                <a:latin typeface="Abadi" panose="020B0604020104020204" pitchFamily="34" charset="0"/>
              </a:rPr>
              <a:t>BeautifulSoup</a:t>
            </a:r>
            <a:r>
              <a:rPr lang="en-US" sz="1800" dirty="0">
                <a:latin typeface="Abadi" panose="020B0604020104020204" pitchFamily="34" charset="0"/>
              </a:rPr>
              <a:t> libraries. I extracted Falcon 9 launch details from Wikipedia, including launch dates, payload mass, and orbit type. The scraped data was cleaned and merged with API results to create a more complete dataset. This process ensured consistency and filled gaps in the API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 GitHub URL 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descr="A screenshot of a computer program&#10;&#10;AI-generated content may be incorrect.">
            <a:extLst>
              <a:ext uri="{FF2B5EF4-FFF2-40B4-BE49-F238E27FC236}">
                <a16:creationId xmlns:a16="http://schemas.microsoft.com/office/drawing/2014/main" id="{8CC0B07B-65BF-AF6D-1ADB-4398A3D46BFD}"/>
              </a:ext>
            </a:extLst>
          </p:cNvPr>
          <p:cNvPicPr>
            <a:picLocks noChangeAspect="1"/>
          </p:cNvPicPr>
          <p:nvPr/>
        </p:nvPicPr>
        <p:blipFill>
          <a:blip r:embed="rId3"/>
          <a:stretch>
            <a:fillRect/>
          </a:stretch>
        </p:blipFill>
        <p:spPr>
          <a:xfrm>
            <a:off x="4915772" y="1644405"/>
            <a:ext cx="3799000" cy="4407578"/>
          </a:xfrm>
          <a:prstGeom prst="rect">
            <a:avLst/>
          </a:prstGeom>
        </p:spPr>
      </p:pic>
      <p:pic>
        <p:nvPicPr>
          <p:cNvPr id="9" name="Picture 8">
            <a:extLst>
              <a:ext uri="{FF2B5EF4-FFF2-40B4-BE49-F238E27FC236}">
                <a16:creationId xmlns:a16="http://schemas.microsoft.com/office/drawing/2014/main" id="{A73C2590-E206-28C6-B60C-D715D3634221}"/>
              </a:ext>
            </a:extLst>
          </p:cNvPr>
          <p:cNvPicPr>
            <a:picLocks noChangeAspect="1"/>
          </p:cNvPicPr>
          <p:nvPr/>
        </p:nvPicPr>
        <p:blipFill>
          <a:blip r:embed="rId4"/>
          <a:srcRect l="9440" t="8211" r="7261" b="7855"/>
          <a:stretch>
            <a:fillRect/>
          </a:stretch>
        </p:blipFill>
        <p:spPr>
          <a:xfrm>
            <a:off x="8714772" y="1617995"/>
            <a:ext cx="2875063" cy="4407578"/>
          </a:xfrm>
          <a:prstGeom prst="rect">
            <a:avLst/>
          </a:prstGeom>
        </p:spPr>
      </p:pic>
      <p:sp>
        <p:nvSpPr>
          <p:cNvPr id="12" name="TextBox 11">
            <a:extLst>
              <a:ext uri="{FF2B5EF4-FFF2-40B4-BE49-F238E27FC236}">
                <a16:creationId xmlns:a16="http://schemas.microsoft.com/office/drawing/2014/main" id="{A687A080-AA4D-11B7-16EA-9CB26CD2B34C}"/>
              </a:ext>
            </a:extLst>
          </p:cNvPr>
          <p:cNvSpPr txBox="1"/>
          <p:nvPr/>
        </p:nvSpPr>
        <p:spPr>
          <a:xfrm>
            <a:off x="820737" y="5108629"/>
            <a:ext cx="4095033" cy="1200329"/>
          </a:xfrm>
          <a:prstGeom prst="rect">
            <a:avLst/>
          </a:prstGeom>
          <a:noFill/>
        </p:spPr>
        <p:txBody>
          <a:bodyPr wrap="square">
            <a:spAutoFit/>
          </a:bodyPr>
          <a:lstStyle/>
          <a:p>
            <a:r>
              <a:rPr lang="en-US" dirty="0">
                <a:latin typeface="Abadi" panose="020B0604020104020204" pitchFamily="34" charset="0"/>
                <a:hlinkClick r:id="rId5"/>
              </a:rPr>
              <a:t>Applied-Data-Science-Capstone/Data Collection with Web Scraping (1).</a:t>
            </a:r>
            <a:r>
              <a:rPr lang="en-US" dirty="0" err="1">
                <a:latin typeface="Abadi" panose="020B0604020104020204" pitchFamily="34" charset="0"/>
                <a:hlinkClick r:id="rId5"/>
              </a:rPr>
              <a:t>ipynb</a:t>
            </a:r>
            <a:r>
              <a:rPr lang="en-US" dirty="0">
                <a:latin typeface="Abadi" panose="020B0604020104020204" pitchFamily="34" charset="0"/>
                <a:hlinkClick r:id="rId5"/>
              </a:rPr>
              <a:t> at main · divp112005-coder/Applied-Data-Science-Capstone</a:t>
            </a:r>
            <a:endParaRPr lang="en-IN"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7328" y="1396646"/>
            <a:ext cx="4282995" cy="4351338"/>
          </a:xfrm>
          <a:prstGeom prst="rect">
            <a:avLst/>
          </a:prstGeom>
        </p:spPr>
        <p:txBody>
          <a:bodyPr/>
          <a:lstStyle/>
          <a:p>
            <a:r>
              <a:rPr lang="en-US" sz="1800" dirty="0">
                <a:latin typeface="Abadi" panose="020B0604020104020204" pitchFamily="34" charset="0"/>
              </a:rPr>
              <a:t>In the data wrangling phase, I combined launch records from the SpaceX API and Wikipedia scraping. I flattened nested JSON structures using </a:t>
            </a:r>
            <a:r>
              <a:rPr lang="en-US" sz="1800" dirty="0" err="1">
                <a:latin typeface="Abadi" panose="020B0604020104020204" pitchFamily="34" charset="0"/>
              </a:rPr>
              <a:t>json_normalize</a:t>
            </a:r>
            <a:r>
              <a:rPr lang="en-US" sz="1800" dirty="0">
                <a:latin typeface="Abadi" panose="020B0604020104020204" pitchFamily="34" charset="0"/>
              </a:rPr>
              <a:t>, handled missing values with conditional imputation, and standardized formats across columns. I filtered the dataset to include only single-core, single-payload launches, removed duplicates, and merged relevant metadata fields. These transformations ensured a clean, analysis-ready </a:t>
            </a:r>
            <a:r>
              <a:rPr lang="en-US" sz="1800" dirty="0" err="1">
                <a:latin typeface="Abadi" panose="020B0604020104020204" pitchFamily="34" charset="0"/>
              </a:rPr>
              <a:t>DataFrame</a:t>
            </a:r>
            <a:r>
              <a:rPr lang="en-US" sz="1800" dirty="0">
                <a:latin typeface="Abadi" panose="020B0604020104020204" pitchFamily="34" charset="0"/>
              </a:rPr>
              <a:t> for modeling and visualization.</a:t>
            </a:r>
          </a:p>
          <a:p>
            <a:r>
              <a:rPr lang="en-US" sz="1800" dirty="0">
                <a:solidFill>
                  <a:schemeClr val="accent3">
                    <a:lumMod val="25000"/>
                  </a:schemeClr>
                </a:solidFill>
                <a:latin typeface="Abadi" panose="020B0604020104020204" pitchFamily="34" charset="0"/>
              </a:rPr>
              <a:t>GitHub URL of data wrangling</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screenshot of a computer&#10;&#10;AI-generated content may be incorrect.">
            <a:extLst>
              <a:ext uri="{FF2B5EF4-FFF2-40B4-BE49-F238E27FC236}">
                <a16:creationId xmlns:a16="http://schemas.microsoft.com/office/drawing/2014/main" id="{8CAC96B9-5A84-E50B-37B9-626777626B2F}"/>
              </a:ext>
            </a:extLst>
          </p:cNvPr>
          <p:cNvPicPr>
            <a:picLocks noChangeAspect="1"/>
          </p:cNvPicPr>
          <p:nvPr/>
        </p:nvPicPr>
        <p:blipFill>
          <a:blip r:embed="rId3"/>
          <a:stretch>
            <a:fillRect/>
          </a:stretch>
        </p:blipFill>
        <p:spPr>
          <a:xfrm>
            <a:off x="4986779" y="1584864"/>
            <a:ext cx="3885621" cy="4440709"/>
          </a:xfrm>
          <a:prstGeom prst="rect">
            <a:avLst/>
          </a:prstGeom>
        </p:spPr>
      </p:pic>
      <p:pic>
        <p:nvPicPr>
          <p:cNvPr id="7" name="Picture 6">
            <a:extLst>
              <a:ext uri="{FF2B5EF4-FFF2-40B4-BE49-F238E27FC236}">
                <a16:creationId xmlns:a16="http://schemas.microsoft.com/office/drawing/2014/main" id="{A46B40A1-2555-4F4E-4A64-E40646C9AE1B}"/>
              </a:ext>
            </a:extLst>
          </p:cNvPr>
          <p:cNvPicPr>
            <a:picLocks noChangeAspect="1"/>
          </p:cNvPicPr>
          <p:nvPr/>
        </p:nvPicPr>
        <p:blipFill>
          <a:blip r:embed="rId4"/>
          <a:srcRect l="63744" t="20894" r="5925" b="9004"/>
          <a:stretch>
            <a:fillRect/>
          </a:stretch>
        </p:blipFill>
        <p:spPr>
          <a:xfrm>
            <a:off x="8772565" y="1584864"/>
            <a:ext cx="2882107" cy="4440709"/>
          </a:xfrm>
          <a:prstGeom prst="rect">
            <a:avLst/>
          </a:prstGeom>
        </p:spPr>
      </p:pic>
      <p:sp>
        <p:nvSpPr>
          <p:cNvPr id="10" name="TextBox 9">
            <a:extLst>
              <a:ext uri="{FF2B5EF4-FFF2-40B4-BE49-F238E27FC236}">
                <a16:creationId xmlns:a16="http://schemas.microsoft.com/office/drawing/2014/main" id="{3A8C4158-74EA-FB59-23AE-8F5EB663B909}"/>
              </a:ext>
            </a:extLst>
          </p:cNvPr>
          <p:cNvSpPr txBox="1"/>
          <p:nvPr/>
        </p:nvSpPr>
        <p:spPr>
          <a:xfrm>
            <a:off x="770011" y="5256896"/>
            <a:ext cx="4216768" cy="923330"/>
          </a:xfrm>
          <a:prstGeom prst="rect">
            <a:avLst/>
          </a:prstGeom>
          <a:noFill/>
        </p:spPr>
        <p:txBody>
          <a:bodyPr wrap="square">
            <a:spAutoFit/>
          </a:bodyPr>
          <a:lstStyle/>
          <a:p>
            <a:r>
              <a:rPr lang="en-US" dirty="0">
                <a:hlinkClick r:id="rId5"/>
              </a:rPr>
              <a:t>Applied-Data-Science-Capstone/Data Wrangling (1).</a:t>
            </a:r>
            <a:r>
              <a:rPr lang="en-US" dirty="0" err="1">
                <a:hlinkClick r:id="rId5"/>
              </a:rPr>
              <a:t>ipynb</a:t>
            </a:r>
            <a:r>
              <a:rPr lang="en-US" dirty="0">
                <a:hlinkClick r:id="rId5"/>
              </a:rPr>
              <a:t> at main · divp112005-coder/Applied-Data-Science-Capstone</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851" y="1486260"/>
            <a:ext cx="10430760" cy="4351338"/>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I used scatter plots to explore relationships between flight number, payload mass, launch site, and orbit type—highlighting trends in launch success. Bar charts were used to compare success rates across orbit types. A line chart visualized yearly launch success trends, revealing performance improvements over time. These visualizations helped identify patterns in payload distribution, site efficiency, and mission outcomes</a:t>
            </a:r>
          </a:p>
          <a:p>
            <a:pPr>
              <a:lnSpc>
                <a:spcPct val="100000"/>
              </a:lnSpc>
              <a:spcBef>
                <a:spcPts val="1400"/>
              </a:spcBef>
            </a:pPr>
            <a:r>
              <a:rPr lang="en-US" sz="1800" dirty="0">
                <a:solidFill>
                  <a:schemeClr val="accent3">
                    <a:lumMod val="25000"/>
                  </a:schemeClr>
                </a:solidFill>
                <a:latin typeface="Abadi" panose="020B0604020104020204" pitchFamily="34" charset="0"/>
              </a:rPr>
              <a:t>GitHub URL EDA with data visualization notebook</a:t>
            </a:r>
          </a:p>
          <a:p>
            <a:pPr marL="0" indent="0">
              <a:buNone/>
            </a:pPr>
            <a:r>
              <a:rPr lang="en-IN" sz="1800" dirty="0">
                <a:hlinkClick r:id="rId3"/>
              </a:rPr>
              <a:t>Applied-Data-Science-Capstone/</a:t>
            </a:r>
            <a:r>
              <a:rPr lang="en-IN" sz="1800" dirty="0" err="1">
                <a:hlinkClick r:id="rId3"/>
              </a:rPr>
              <a:t>edadataviz.ipynb</a:t>
            </a:r>
            <a:r>
              <a:rPr lang="en-IN" sz="1800" dirty="0">
                <a:hlinkClick r:id="rId3"/>
              </a:rPr>
              <a:t> at main · divp112005-coder/Applied-Data-Science-Capstone</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screenshot of a computer&#10;&#10;AI-generated content may be incorrect.">
            <a:extLst>
              <a:ext uri="{FF2B5EF4-FFF2-40B4-BE49-F238E27FC236}">
                <a16:creationId xmlns:a16="http://schemas.microsoft.com/office/drawing/2014/main" id="{91FFBFCD-1084-F55D-96DE-CF7E879527B4}"/>
              </a:ext>
            </a:extLst>
          </p:cNvPr>
          <p:cNvPicPr>
            <a:picLocks noChangeAspect="1"/>
          </p:cNvPicPr>
          <p:nvPr/>
        </p:nvPicPr>
        <p:blipFill>
          <a:blip r:embed="rId4"/>
          <a:srcRect t="15860" r="28761" b="55464"/>
          <a:stretch>
            <a:fillRect/>
          </a:stretch>
        </p:blipFill>
        <p:spPr>
          <a:xfrm>
            <a:off x="992679" y="4002299"/>
            <a:ext cx="2919445" cy="1966586"/>
          </a:xfrm>
          <a:prstGeom prst="rect">
            <a:avLst/>
          </a:prstGeom>
        </p:spPr>
      </p:pic>
      <p:pic>
        <p:nvPicPr>
          <p:cNvPr id="8" name="Picture 7">
            <a:extLst>
              <a:ext uri="{FF2B5EF4-FFF2-40B4-BE49-F238E27FC236}">
                <a16:creationId xmlns:a16="http://schemas.microsoft.com/office/drawing/2014/main" id="{71D508DF-9B3A-96E3-7D70-0243CA2DAA47}"/>
              </a:ext>
            </a:extLst>
          </p:cNvPr>
          <p:cNvPicPr>
            <a:picLocks noChangeAspect="1"/>
          </p:cNvPicPr>
          <p:nvPr/>
        </p:nvPicPr>
        <p:blipFill>
          <a:blip r:embed="rId4"/>
          <a:srcRect t="71065" r="39572" b="-70103"/>
          <a:stretch>
            <a:fillRect/>
          </a:stretch>
        </p:blipFill>
        <p:spPr>
          <a:xfrm>
            <a:off x="4712693" y="3965000"/>
            <a:ext cx="2476385" cy="6792012"/>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6E80DA5A-EBB5-2A7B-B145-2EE1F34AA3E7}"/>
              </a:ext>
            </a:extLst>
          </p:cNvPr>
          <p:cNvPicPr>
            <a:picLocks noChangeAspect="1"/>
          </p:cNvPicPr>
          <p:nvPr/>
        </p:nvPicPr>
        <p:blipFill>
          <a:blip r:embed="rId5"/>
          <a:srcRect t="68866" r="40403"/>
          <a:stretch>
            <a:fillRect/>
          </a:stretch>
        </p:blipFill>
        <p:spPr>
          <a:xfrm>
            <a:off x="7989647" y="4002299"/>
            <a:ext cx="2653922" cy="213517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343867"/>
            <a:ext cx="10687962" cy="5320884"/>
          </a:xfrm>
          <a:prstGeom prst="rect">
            <a:avLst/>
          </a:prstGeom>
        </p:spPr>
        <p:txBody>
          <a:bodyPr lIns="91440" tIns="45720" rIns="91440" bIns="45720" anchor="t"/>
          <a:lstStyle/>
          <a:p>
            <a:r>
              <a:rPr lang="en-US" sz="1800" dirty="0">
                <a:latin typeface="Abadi" panose="020B0604020104020204" pitchFamily="34" charset="0"/>
              </a:rPr>
              <a:t>SQL Queries Performed</a:t>
            </a:r>
          </a:p>
          <a:p>
            <a:pPr marL="0" indent="0">
              <a:buNone/>
            </a:pPr>
            <a:r>
              <a:rPr lang="en-US" sz="1800" dirty="0">
                <a:latin typeface="Abadi" panose="020B0604020104020204" pitchFamily="34" charset="0"/>
              </a:rPr>
              <a:t>- Task 1: Retrieved unique launch site names using DISTINCT.</a:t>
            </a:r>
          </a:p>
          <a:p>
            <a:pPr marL="0" indent="0">
              <a:buNone/>
            </a:pPr>
            <a:r>
              <a:rPr lang="en-US" sz="1800" dirty="0">
                <a:latin typeface="Abadi" panose="020B0604020104020204" pitchFamily="34" charset="0"/>
              </a:rPr>
              <a:t>- Task 2: Filtered 5 launch records starting with 'CCA' using LIKE and LIMIT.</a:t>
            </a:r>
          </a:p>
          <a:p>
            <a:pPr marL="0" indent="0">
              <a:buNone/>
            </a:pPr>
            <a:r>
              <a:rPr lang="en-US" sz="1800" dirty="0">
                <a:latin typeface="Abadi" panose="020B0604020104020204" pitchFamily="34" charset="0"/>
              </a:rPr>
              <a:t>- Task 3: Calculated total payload mass for NASA (CRS) missions using SUM.</a:t>
            </a:r>
          </a:p>
          <a:p>
            <a:pPr marL="0" indent="0">
              <a:buNone/>
            </a:pPr>
            <a:r>
              <a:rPr lang="en-US" sz="1800" dirty="0">
                <a:latin typeface="Abadi" panose="020B0604020104020204" pitchFamily="34" charset="0"/>
              </a:rPr>
              <a:t>- Task 4: Computed average payload mass for booster version F9 v1.1 using AVG.</a:t>
            </a:r>
          </a:p>
          <a:p>
            <a:pPr marL="0" indent="0">
              <a:buNone/>
            </a:pPr>
            <a:r>
              <a:rPr lang="en-US" sz="1800" dirty="0">
                <a:latin typeface="Abadi" panose="020B0604020104020204" pitchFamily="34" charset="0"/>
              </a:rPr>
              <a:t>- Task 5: Identified the earliest successful ground pad landing using MIN.</a:t>
            </a:r>
          </a:p>
          <a:p>
            <a:pPr marL="0" indent="0">
              <a:buNone/>
            </a:pPr>
            <a:r>
              <a:rPr lang="en-US" sz="1800" dirty="0">
                <a:latin typeface="Abadi" panose="020B0604020104020204" pitchFamily="34" charset="0"/>
              </a:rPr>
              <a:t>- Task 6: Listed boosters with successful drone ship landings and payloads between 4000–6000 kg.</a:t>
            </a:r>
          </a:p>
          <a:p>
            <a:pPr marL="0" indent="0">
              <a:buNone/>
            </a:pPr>
            <a:r>
              <a:rPr lang="en-US" sz="1800" dirty="0">
                <a:latin typeface="Abadi" panose="020B0604020104020204" pitchFamily="34" charset="0"/>
              </a:rPr>
              <a:t>- Task 7: Counted successful and failed mission outcomes using GROUP BY.</a:t>
            </a:r>
          </a:p>
          <a:p>
            <a:pPr marL="0" indent="0">
              <a:buNone/>
            </a:pPr>
            <a:r>
              <a:rPr lang="en-US" sz="1800" dirty="0">
                <a:latin typeface="Abadi" panose="020B0604020104020204" pitchFamily="34" charset="0"/>
              </a:rPr>
              <a:t>- Task 8: Found booster versions that carried the maximum payload using a subquery with MAX.</a:t>
            </a:r>
          </a:p>
          <a:p>
            <a:pPr marL="0" indent="0">
              <a:buNone/>
            </a:pPr>
            <a:r>
              <a:rPr lang="en-US" sz="1800" dirty="0">
                <a:latin typeface="Abadi" panose="020B0604020104020204" pitchFamily="34" charset="0"/>
              </a:rPr>
              <a:t>- Task 9: Extracted month-wise failure records for drone ship landings in 2015 using </a:t>
            </a:r>
            <a:r>
              <a:rPr lang="en-US" sz="1800" dirty="0" err="1">
                <a:latin typeface="Abadi" panose="020B0604020104020204" pitchFamily="34" charset="0"/>
              </a:rPr>
              <a:t>substr</a:t>
            </a:r>
            <a:r>
              <a:rPr lang="en-US" sz="1800" dirty="0">
                <a:latin typeface="Abadi" panose="020B0604020104020204" pitchFamily="34" charset="0"/>
              </a:rPr>
              <a:t>().</a:t>
            </a:r>
          </a:p>
          <a:p>
            <a:pPr marL="0" indent="0">
              <a:buNone/>
            </a:pPr>
            <a:r>
              <a:rPr lang="en-US" sz="1800" dirty="0">
                <a:latin typeface="Abadi" panose="020B0604020104020204" pitchFamily="34" charset="0"/>
              </a:rPr>
              <a:t>- Task 10: Ranked landing outcomes between specific dates using COUNT and ORDER BY.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of EDA with SQL notebook </a:t>
            </a:r>
          </a:p>
          <a:p>
            <a:pPr marL="0" indent="0">
              <a:lnSpc>
                <a:spcPct val="100000"/>
              </a:lnSpc>
              <a:spcBef>
                <a:spcPts val="1400"/>
              </a:spcBef>
              <a:buNone/>
            </a:pPr>
            <a:r>
              <a:rPr lang="en-IN" sz="1800" dirty="0">
                <a:latin typeface="Abadi" panose="020B0604020104020204" pitchFamily="34" charset="0"/>
                <a:hlinkClick r:id="rId3"/>
              </a:rPr>
              <a:t>Applied-Data-Science-Capstone/</a:t>
            </a:r>
            <a:r>
              <a:rPr lang="en-IN" sz="1800" dirty="0" err="1">
                <a:latin typeface="Abadi" panose="020B0604020104020204" pitchFamily="34" charset="0"/>
                <a:hlinkClick r:id="rId3"/>
              </a:rPr>
              <a:t>jupyter</a:t>
            </a:r>
            <a:r>
              <a:rPr lang="en-IN" sz="1800" dirty="0">
                <a:latin typeface="Abadi" panose="020B0604020104020204" pitchFamily="34" charset="0"/>
                <a:hlinkClick r:id="rId3"/>
              </a:rPr>
              <a:t>-labs-</a:t>
            </a:r>
            <a:r>
              <a:rPr lang="en-IN" sz="1800" dirty="0" err="1">
                <a:latin typeface="Abadi" panose="020B0604020104020204" pitchFamily="34" charset="0"/>
                <a:hlinkClick r:id="rId3"/>
              </a:rPr>
              <a:t>eda</a:t>
            </a:r>
            <a:r>
              <a:rPr lang="en-IN" sz="1800" dirty="0">
                <a:latin typeface="Abadi" panose="020B0604020104020204" pitchFamily="34" charset="0"/>
                <a:hlinkClick r:id="rId3"/>
              </a:rPr>
              <a:t>-</a:t>
            </a:r>
            <a:r>
              <a:rPr lang="en-IN" sz="1800" dirty="0" err="1">
                <a:latin typeface="Abadi" panose="020B0604020104020204" pitchFamily="34" charset="0"/>
                <a:hlinkClick r:id="rId3"/>
              </a:rPr>
              <a:t>sql-coursera_sqllite.ipynb</a:t>
            </a:r>
            <a:r>
              <a:rPr lang="en-IN" sz="1800" dirty="0">
                <a:latin typeface="Abadi" panose="020B0604020104020204" pitchFamily="34" charset="0"/>
                <a:hlinkClick r:id="rId3"/>
              </a:rPr>
              <a:t> at main · divp112005-coder/Applied-Data-Science-Capstone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9128"/>
            <a:ext cx="10515600" cy="4351338"/>
          </a:xfrm>
          <a:prstGeom prst="rect">
            <a:avLst/>
          </a:prstGeom>
        </p:spPr>
        <p:txBody>
          <a:bodyPr>
            <a:normAutofit/>
          </a:bodyPr>
          <a:lstStyle/>
          <a:p>
            <a:r>
              <a:rPr lang="en-US" sz="1800" dirty="0">
                <a:latin typeface="Abadi" panose="020B0604020104020204" pitchFamily="34" charset="0"/>
              </a:rPr>
              <a:t>I created an interactive map using </a:t>
            </a:r>
            <a:r>
              <a:rPr lang="en-US" sz="1800" b="1" dirty="0">
                <a:latin typeface="Abadi" panose="020B0604020104020204" pitchFamily="34" charset="0"/>
              </a:rPr>
              <a:t>Folium</a:t>
            </a:r>
            <a:r>
              <a:rPr lang="en-US" sz="1800" dirty="0">
                <a:latin typeface="Abadi" panose="020B0604020104020204" pitchFamily="34" charset="0"/>
              </a:rPr>
              <a:t> to explore geographical patterns in SpaceX launch success.</a:t>
            </a:r>
            <a:br>
              <a:rPr lang="en-US" sz="1800" dirty="0">
                <a:latin typeface="Abadi" panose="020B0604020104020204" pitchFamily="34" charset="0"/>
              </a:rPr>
            </a:br>
            <a:r>
              <a:rPr lang="en-US" sz="1800" dirty="0">
                <a:latin typeface="Abadi" panose="020B0604020104020204" pitchFamily="34" charset="0"/>
              </a:rPr>
              <a:t>🔹 </a:t>
            </a:r>
            <a:r>
              <a:rPr lang="en-US" sz="1800" b="1" dirty="0">
                <a:latin typeface="Abadi" panose="020B0604020104020204" pitchFamily="34" charset="0"/>
              </a:rPr>
              <a:t>Task 1</a:t>
            </a:r>
            <a:r>
              <a:rPr lang="en-US" sz="1800" dirty="0">
                <a:latin typeface="Abadi" panose="020B0604020104020204" pitchFamily="34" charset="0"/>
              </a:rPr>
              <a:t>: Plotted all launch sites using </a:t>
            </a:r>
            <a:r>
              <a:rPr lang="en-US" sz="1800" b="1" dirty="0">
                <a:latin typeface="Abadi" panose="020B0604020104020204" pitchFamily="34" charset="0"/>
              </a:rPr>
              <a:t>marker objects</a:t>
            </a:r>
            <a:r>
              <a:rPr lang="en-US" sz="1800" dirty="0">
                <a:latin typeface="Abadi" panose="020B0604020104020204" pitchFamily="34" charset="0"/>
              </a:rPr>
              <a:t>, each labeled with site name and coordinates.</a:t>
            </a:r>
            <a:br>
              <a:rPr lang="en-US" sz="1800" dirty="0">
                <a:latin typeface="Abadi" panose="020B0604020104020204" pitchFamily="34" charset="0"/>
              </a:rPr>
            </a:br>
            <a:r>
              <a:rPr lang="en-US" sz="1800" dirty="0">
                <a:latin typeface="Abadi" panose="020B0604020104020204" pitchFamily="34" charset="0"/>
              </a:rPr>
              <a:t>🔹 </a:t>
            </a:r>
            <a:r>
              <a:rPr lang="en-US" sz="1800" b="1" dirty="0">
                <a:latin typeface="Abadi" panose="020B0604020104020204" pitchFamily="34" charset="0"/>
              </a:rPr>
              <a:t>Task 2</a:t>
            </a:r>
            <a:r>
              <a:rPr lang="en-US" sz="1800" dirty="0">
                <a:latin typeface="Abadi" panose="020B0604020104020204" pitchFamily="34" charset="0"/>
              </a:rPr>
              <a:t>: Added </a:t>
            </a:r>
            <a:r>
              <a:rPr lang="en-US" sz="1800" b="1" dirty="0">
                <a:latin typeface="Abadi" panose="020B0604020104020204" pitchFamily="34" charset="0"/>
              </a:rPr>
              <a:t>color-coded circle markers</a:t>
            </a:r>
            <a:r>
              <a:rPr lang="en-US" sz="1800" dirty="0">
                <a:latin typeface="Abadi" panose="020B0604020104020204" pitchFamily="34" charset="0"/>
              </a:rPr>
              <a:t> for each launch, indicating success (green) or failure (red), allowing visual comparison across sites.</a:t>
            </a:r>
            <a:br>
              <a:rPr lang="en-US" sz="1800" dirty="0">
                <a:latin typeface="Abadi" panose="020B0604020104020204" pitchFamily="34" charset="0"/>
              </a:rPr>
            </a:br>
            <a:r>
              <a:rPr lang="en-US" sz="1800" dirty="0">
                <a:latin typeface="Abadi" panose="020B0604020104020204" pitchFamily="34" charset="0"/>
              </a:rPr>
              <a:t>🔹 </a:t>
            </a:r>
            <a:r>
              <a:rPr lang="en-US" sz="1800" b="1" dirty="0">
                <a:latin typeface="Abadi" panose="020B0604020104020204" pitchFamily="34" charset="0"/>
              </a:rPr>
              <a:t>Task 3</a:t>
            </a:r>
            <a:r>
              <a:rPr lang="en-US" sz="1800" dirty="0">
                <a:latin typeface="Abadi" panose="020B0604020104020204" pitchFamily="34" charset="0"/>
              </a:rPr>
              <a:t>: Calculated distances from each launch site to nearby facilities (e.g., coastlines, cities) using </a:t>
            </a:r>
            <a:r>
              <a:rPr lang="en-US" sz="1800" dirty="0" err="1">
                <a:latin typeface="Abadi" panose="020B0604020104020204" pitchFamily="34" charset="0"/>
              </a:rPr>
              <a:t>geopy.distance</a:t>
            </a:r>
            <a:r>
              <a:rPr lang="en-US" sz="1800" dirty="0">
                <a:latin typeface="Abadi" panose="020B0604020104020204" pitchFamily="34" charset="0"/>
              </a:rPr>
              <a:t>, and visualized them with </a:t>
            </a:r>
            <a:r>
              <a:rPr lang="en-US" sz="1800" b="1" dirty="0">
                <a:latin typeface="Abadi" panose="020B0604020104020204" pitchFamily="34" charset="0"/>
              </a:rPr>
              <a:t>lines</a:t>
            </a:r>
            <a:r>
              <a:rPr lang="en-US" sz="1800" dirty="0">
                <a:latin typeface="Abadi" panose="020B0604020104020204" pitchFamily="34" charset="0"/>
              </a:rPr>
              <a:t> to show proximity.</a:t>
            </a:r>
          </a:p>
          <a:p>
            <a:pPr marL="0" indent="0">
              <a:buNone/>
            </a:pPr>
            <a:r>
              <a:rPr lang="en-US" sz="1800" dirty="0">
                <a:latin typeface="Abadi" panose="020B0604020104020204" pitchFamily="34" charset="0"/>
              </a:rPr>
              <a:t>These map objects helped reveal spatial trends—such as higher success rates at coastal sites and payload clustering—supporting deeper analysis of launch site optimization.</a:t>
            </a:r>
          </a:p>
          <a:p>
            <a:r>
              <a:rPr lang="en-US" sz="1800" dirty="0">
                <a:solidFill>
                  <a:schemeClr val="accent3">
                    <a:lumMod val="25000"/>
                  </a:schemeClr>
                </a:solidFill>
                <a:latin typeface="Abadi" panose="020B0604020104020204" pitchFamily="34" charset="0"/>
              </a:rPr>
              <a:t>GitHub URL of interactive map with Folium map</a:t>
            </a:r>
            <a:endParaRPr lang="en-US" sz="1800" dirty="0">
              <a:latin typeface="Abadi" panose="020B0604020104020204" pitchFamily="34" charset="0"/>
            </a:endParaRPr>
          </a:p>
          <a:p>
            <a:pPr marL="0" indent="0">
              <a:buNone/>
            </a:pPr>
            <a:r>
              <a:rPr lang="en-IN" sz="1800" dirty="0">
                <a:latin typeface="Abadi" panose="020B0604020104020204" pitchFamily="34" charset="0"/>
                <a:hlinkClick r:id="rId3"/>
              </a:rPr>
              <a:t>Applied-Data-Science-Capstone/</a:t>
            </a:r>
            <a:r>
              <a:rPr lang="en-IN" sz="1800" dirty="0" err="1">
                <a:latin typeface="Abadi" panose="020B0604020104020204" pitchFamily="34" charset="0"/>
                <a:hlinkClick r:id="rId3"/>
              </a:rPr>
              <a:t>lab_jupyter_launch_site_location.ipynb</a:t>
            </a:r>
            <a:r>
              <a:rPr lang="en-IN" sz="1800" dirty="0">
                <a:latin typeface="Abadi" panose="020B0604020104020204" pitchFamily="34" charset="0"/>
                <a:hlinkClick r:id="rId3"/>
              </a:rPr>
              <a:t> at main · divp112005-coder/Applied-Data-Science-Capstone</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80BBED95-D7D2-1DBA-B3E1-8FF719FA7AC9}"/>
              </a:ext>
            </a:extLst>
          </p:cNvPr>
          <p:cNvSpPr txBox="1"/>
          <p:nvPr/>
        </p:nvSpPr>
        <p:spPr>
          <a:xfrm>
            <a:off x="770011" y="1403168"/>
            <a:ext cx="10723944" cy="2585323"/>
          </a:xfrm>
          <a:prstGeom prst="rect">
            <a:avLst/>
          </a:prstGeom>
          <a:noFill/>
        </p:spPr>
        <p:txBody>
          <a:bodyPr wrap="square">
            <a:spAutoFit/>
          </a:bodyPr>
          <a:lstStyle/>
          <a:p>
            <a:pPr>
              <a:buNone/>
            </a:pPr>
            <a:r>
              <a:rPr lang="en-US" dirty="0"/>
              <a:t>I </a:t>
            </a:r>
            <a:r>
              <a:rPr lang="en-US" dirty="0">
                <a:latin typeface="Abadi" panose="020B0604020104020204" pitchFamily="34" charset="0"/>
              </a:rPr>
              <a:t>built an interactive dashboard using </a:t>
            </a:r>
            <a:r>
              <a:rPr lang="en-US" b="1" dirty="0" err="1">
                <a:latin typeface="Abadi" panose="020B0604020104020204" pitchFamily="34" charset="0"/>
              </a:rPr>
              <a:t>Plotly</a:t>
            </a:r>
            <a:r>
              <a:rPr lang="en-US" b="1" dirty="0">
                <a:latin typeface="Abadi" panose="020B0604020104020204" pitchFamily="34" charset="0"/>
              </a:rPr>
              <a:t> Dash</a:t>
            </a:r>
            <a:r>
              <a:rPr lang="en-US" dirty="0">
                <a:latin typeface="Abadi" panose="020B0604020104020204" pitchFamily="34" charset="0"/>
              </a:rPr>
              <a:t> to visualize SpaceX launch performance.</a:t>
            </a:r>
            <a:br>
              <a:rPr lang="en-US" dirty="0">
                <a:latin typeface="Abadi" panose="020B0604020104020204" pitchFamily="34" charset="0"/>
              </a:rPr>
            </a:br>
            <a:r>
              <a:rPr lang="en-US" dirty="0">
                <a:latin typeface="Abadi" panose="020B0604020104020204" pitchFamily="34" charset="0"/>
              </a:rPr>
              <a:t>🔹 Added a </a:t>
            </a:r>
            <a:r>
              <a:rPr lang="en-US" b="1" dirty="0">
                <a:latin typeface="Abadi" panose="020B0604020104020204" pitchFamily="34" charset="0"/>
              </a:rPr>
              <a:t>dropdown menu</a:t>
            </a:r>
            <a:r>
              <a:rPr lang="en-US" dirty="0">
                <a:latin typeface="Abadi" panose="020B0604020104020204" pitchFamily="34" charset="0"/>
              </a:rPr>
              <a:t> to filter data by launch site, enabling site-specific analysis.</a:t>
            </a:r>
            <a:br>
              <a:rPr lang="en-US" dirty="0">
                <a:latin typeface="Abadi" panose="020B0604020104020204" pitchFamily="34" charset="0"/>
              </a:rPr>
            </a:br>
            <a:r>
              <a:rPr lang="en-US" dirty="0">
                <a:latin typeface="Abadi" panose="020B0604020104020204" pitchFamily="34" charset="0"/>
              </a:rPr>
              <a:t>🔹 Included a </a:t>
            </a:r>
            <a:r>
              <a:rPr lang="en-US" b="1" dirty="0">
                <a:latin typeface="Abadi" panose="020B0604020104020204" pitchFamily="34" charset="0"/>
              </a:rPr>
              <a:t>pie chart</a:t>
            </a:r>
            <a:r>
              <a:rPr lang="en-US" dirty="0">
                <a:latin typeface="Abadi" panose="020B0604020104020204" pitchFamily="34" charset="0"/>
              </a:rPr>
              <a:t> to show success vs. failure rates per site, helping users compare performance.</a:t>
            </a:r>
            <a:br>
              <a:rPr lang="en-US" dirty="0">
                <a:latin typeface="Abadi" panose="020B0604020104020204" pitchFamily="34" charset="0"/>
              </a:rPr>
            </a:br>
            <a:r>
              <a:rPr lang="en-US" dirty="0">
                <a:latin typeface="Abadi" panose="020B0604020104020204" pitchFamily="34" charset="0"/>
              </a:rPr>
              <a:t>🔹 Integrated a </a:t>
            </a:r>
            <a:r>
              <a:rPr lang="en-US" b="1" dirty="0">
                <a:latin typeface="Abadi" panose="020B0604020104020204" pitchFamily="34" charset="0"/>
              </a:rPr>
              <a:t>scatter plot</a:t>
            </a:r>
            <a:r>
              <a:rPr lang="en-US" dirty="0">
                <a:latin typeface="Abadi" panose="020B0604020104020204" pitchFamily="34" charset="0"/>
              </a:rPr>
              <a:t> of payload mass vs. launch outcome, color-coded by booster version, to explore payload impact on success.</a:t>
            </a:r>
            <a:br>
              <a:rPr lang="en-US" dirty="0">
                <a:latin typeface="Abadi" panose="020B0604020104020204" pitchFamily="34" charset="0"/>
              </a:rPr>
            </a:br>
            <a:r>
              <a:rPr lang="en-US" dirty="0">
                <a:latin typeface="Abadi" panose="020B0604020104020204" pitchFamily="34" charset="0"/>
              </a:rPr>
              <a:t>🔹 Added a </a:t>
            </a:r>
            <a:r>
              <a:rPr lang="en-US" b="1" dirty="0">
                <a:latin typeface="Abadi" panose="020B0604020104020204" pitchFamily="34" charset="0"/>
              </a:rPr>
              <a:t>payload range slider</a:t>
            </a:r>
            <a:r>
              <a:rPr lang="en-US" dirty="0">
                <a:latin typeface="Abadi" panose="020B0604020104020204" pitchFamily="34" charset="0"/>
              </a:rPr>
              <a:t> to dynamically filter launches by mass, revealing trends across different payload categories.</a:t>
            </a:r>
          </a:p>
          <a:p>
            <a:pPr>
              <a:buNone/>
            </a:pPr>
            <a:r>
              <a:rPr lang="en-US" dirty="0">
                <a:latin typeface="Abadi" panose="020B0604020104020204" pitchFamily="34" charset="0"/>
              </a:rPr>
              <a:t>These interactions allow users to explore launch outcomes across sites, payloads, and booster types—making the dashboard both informative and user-driven.</a:t>
            </a:r>
          </a:p>
        </p:txBody>
      </p:sp>
      <p:sp>
        <p:nvSpPr>
          <p:cNvPr id="8" name="TextBox 7">
            <a:extLst>
              <a:ext uri="{FF2B5EF4-FFF2-40B4-BE49-F238E27FC236}">
                <a16:creationId xmlns:a16="http://schemas.microsoft.com/office/drawing/2014/main" id="{00261988-9FD7-B193-B929-5EA4C203B30C}"/>
              </a:ext>
            </a:extLst>
          </p:cNvPr>
          <p:cNvSpPr txBox="1"/>
          <p:nvPr/>
        </p:nvSpPr>
        <p:spPr>
          <a:xfrm>
            <a:off x="835999" y="4119294"/>
            <a:ext cx="10449612" cy="1102866"/>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GitHub URL of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lab</a:t>
            </a:r>
          </a:p>
          <a:p>
            <a:pPr>
              <a:lnSpc>
                <a:spcPct val="100000"/>
              </a:lnSpc>
              <a:spcBef>
                <a:spcPts val="1400"/>
              </a:spcBef>
            </a:pPr>
            <a:r>
              <a:rPr lang="en-US" dirty="0">
                <a:latin typeface="Abadi" panose="020B0604020104020204" pitchFamily="34" charset="0"/>
                <a:hlinkClick r:id="rId3"/>
              </a:rPr>
              <a:t>Applied-Data-Science-Capstone/spacex-dash-app.py at main · divp112005-coder/Applied-Data-Science-Capstone</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7732658" cy="4351338"/>
          </a:xfrm>
          <a:prstGeom prst="rect">
            <a:avLst/>
          </a:prstGeom>
        </p:spPr>
        <p:txBody>
          <a:bodyPr>
            <a:normAutofit/>
          </a:bodyPr>
          <a:lstStyle/>
          <a:p>
            <a:pPr>
              <a:lnSpc>
                <a:spcPct val="100000"/>
              </a:lnSpc>
              <a:spcBef>
                <a:spcPts val="1400"/>
              </a:spcBef>
            </a:pPr>
            <a:r>
              <a:rPr lang="en-IN" sz="1800" dirty="0">
                <a:latin typeface="Abadi" panose="020B0604020104020204" pitchFamily="34" charset="0"/>
              </a:rPr>
              <a:t>I built and evaluated four classification models—</a:t>
            </a:r>
            <a:r>
              <a:rPr lang="en-IN" sz="1800" b="1" dirty="0">
                <a:latin typeface="Abadi" panose="020B0604020104020204" pitchFamily="34" charset="0"/>
              </a:rPr>
              <a:t>Logistic Regression</a:t>
            </a:r>
            <a:r>
              <a:rPr lang="en-IN" sz="1800" dirty="0">
                <a:latin typeface="Abadi" panose="020B0604020104020204" pitchFamily="34" charset="0"/>
              </a:rPr>
              <a:t>, </a:t>
            </a:r>
            <a:r>
              <a:rPr lang="en-IN" sz="1800" b="1" dirty="0">
                <a:latin typeface="Abadi" panose="020B0604020104020204" pitchFamily="34" charset="0"/>
              </a:rPr>
              <a:t>Support Vector Machine</a:t>
            </a:r>
            <a:r>
              <a:rPr lang="en-IN" sz="1800" dirty="0">
                <a:latin typeface="Abadi" panose="020B0604020104020204" pitchFamily="34" charset="0"/>
              </a:rPr>
              <a:t>, </a:t>
            </a:r>
            <a:r>
              <a:rPr lang="en-IN" sz="1800" b="1" dirty="0">
                <a:latin typeface="Abadi" panose="020B0604020104020204" pitchFamily="34" charset="0"/>
              </a:rPr>
              <a:t>Decision Tree</a:t>
            </a:r>
            <a:r>
              <a:rPr lang="en-IN" sz="1800" dirty="0">
                <a:latin typeface="Abadi" panose="020B0604020104020204" pitchFamily="34" charset="0"/>
              </a:rPr>
              <a:t>, and </a:t>
            </a:r>
            <a:r>
              <a:rPr lang="en-IN" sz="1800" b="1" dirty="0">
                <a:latin typeface="Abadi" panose="020B0604020104020204" pitchFamily="34" charset="0"/>
              </a:rPr>
              <a:t>K-Nearest </a:t>
            </a:r>
            <a:r>
              <a:rPr lang="en-IN" sz="1800" b="1" dirty="0" err="1">
                <a:latin typeface="Abadi" panose="020B0604020104020204" pitchFamily="34" charset="0"/>
              </a:rPr>
              <a:t>Neighbors</a:t>
            </a:r>
            <a:r>
              <a:rPr lang="en-IN" sz="1800" dirty="0">
                <a:latin typeface="Abadi" panose="020B0604020104020204" pitchFamily="34" charset="0"/>
              </a:rPr>
              <a:t>—to predict Falcon 9 landing success.</a:t>
            </a:r>
            <a:br>
              <a:rPr lang="en-IN" sz="1800" dirty="0">
                <a:latin typeface="Abadi" panose="020B0604020104020204" pitchFamily="34" charset="0"/>
              </a:rPr>
            </a:br>
            <a:r>
              <a:rPr lang="en-IN" sz="1800" dirty="0">
                <a:latin typeface="Abadi" panose="020B0604020104020204" pitchFamily="34" charset="0"/>
              </a:rPr>
              <a:t>🔹 Standardized features and split data using </a:t>
            </a:r>
            <a:r>
              <a:rPr lang="en-IN" sz="1800" dirty="0" err="1">
                <a:latin typeface="Abadi" panose="020B0604020104020204" pitchFamily="34" charset="0"/>
              </a:rPr>
              <a:t>train_test_split</a:t>
            </a:r>
            <a:br>
              <a:rPr lang="en-IN" sz="1800" dirty="0">
                <a:latin typeface="Abadi" panose="020B0604020104020204" pitchFamily="34" charset="0"/>
              </a:rPr>
            </a:br>
            <a:r>
              <a:rPr lang="en-IN" sz="1800" dirty="0">
                <a:latin typeface="Abadi" panose="020B0604020104020204" pitchFamily="34" charset="0"/>
              </a:rPr>
              <a:t>🔹 Tuned hyperparameters with </a:t>
            </a:r>
            <a:r>
              <a:rPr lang="en-IN" sz="1800" dirty="0" err="1">
                <a:latin typeface="Abadi" panose="020B0604020104020204" pitchFamily="34" charset="0"/>
              </a:rPr>
              <a:t>GridSearchCV</a:t>
            </a:r>
            <a:r>
              <a:rPr lang="en-IN" sz="1800" dirty="0">
                <a:latin typeface="Abadi" panose="020B0604020104020204" pitchFamily="34" charset="0"/>
              </a:rPr>
              <a:t> (cv=10) for each model</a:t>
            </a:r>
            <a:br>
              <a:rPr lang="en-IN" sz="1800" dirty="0">
                <a:latin typeface="Abadi" panose="020B0604020104020204" pitchFamily="34" charset="0"/>
              </a:rPr>
            </a:br>
            <a:r>
              <a:rPr lang="en-IN" sz="1800" dirty="0">
                <a:latin typeface="Abadi" panose="020B0604020104020204" pitchFamily="34" charset="0"/>
              </a:rPr>
              <a:t>🔹 Evaluated performance using </a:t>
            </a:r>
            <a:r>
              <a:rPr lang="en-IN" sz="1800" b="1" dirty="0">
                <a:latin typeface="Abadi" panose="020B0604020104020204" pitchFamily="34" charset="0"/>
              </a:rPr>
              <a:t>accuracy score</a:t>
            </a:r>
            <a:r>
              <a:rPr lang="en-IN" sz="1800" dirty="0">
                <a:latin typeface="Abadi" panose="020B0604020104020204" pitchFamily="34" charset="0"/>
              </a:rPr>
              <a:t> and </a:t>
            </a:r>
            <a:r>
              <a:rPr lang="en-IN" sz="1800" b="1" dirty="0">
                <a:latin typeface="Abadi" panose="020B0604020104020204" pitchFamily="34" charset="0"/>
              </a:rPr>
              <a:t>confusion matrix</a:t>
            </a:r>
            <a:br>
              <a:rPr lang="en-IN" sz="1800" dirty="0">
                <a:latin typeface="Abadi" panose="020B0604020104020204" pitchFamily="34" charset="0"/>
              </a:rPr>
            </a:br>
            <a:r>
              <a:rPr lang="en-IN" sz="1800" dirty="0">
                <a:latin typeface="Abadi" panose="020B0604020104020204" pitchFamily="34" charset="0"/>
              </a:rPr>
              <a:t>🔹 Compared models and found </a:t>
            </a:r>
            <a:r>
              <a:rPr lang="en-IN" sz="1800" b="1" dirty="0">
                <a:latin typeface="Abadi" panose="020B0604020104020204" pitchFamily="34" charset="0"/>
              </a:rPr>
              <a:t>Decision Tree</a:t>
            </a:r>
            <a:r>
              <a:rPr lang="en-IN" sz="1800" dirty="0">
                <a:latin typeface="Abadi" panose="020B0604020104020204" pitchFamily="34" charset="0"/>
              </a:rPr>
              <a:t> performed best with 87.3% validation accuracy</a:t>
            </a:r>
            <a:br>
              <a:rPr lang="en-IN" sz="1800" dirty="0">
                <a:latin typeface="Abadi" panose="020B0604020104020204" pitchFamily="34" charset="0"/>
              </a:rPr>
            </a:br>
            <a:r>
              <a:rPr lang="en-IN" sz="1800" dirty="0">
                <a:latin typeface="Abadi" panose="020B0604020104020204" pitchFamily="34" charset="0"/>
              </a:rPr>
              <a:t>🔹 Best parameters: criterion='</a:t>
            </a:r>
            <a:r>
              <a:rPr lang="en-IN" sz="1800" dirty="0" err="1">
                <a:latin typeface="Abadi" panose="020B0604020104020204" pitchFamily="34" charset="0"/>
              </a:rPr>
              <a:t>gini</a:t>
            </a:r>
            <a:r>
              <a:rPr lang="en-IN" sz="1800" dirty="0">
                <a:latin typeface="Abadi" panose="020B0604020104020204" pitchFamily="34" charset="0"/>
              </a:rPr>
              <a:t>', </a:t>
            </a:r>
            <a:r>
              <a:rPr lang="en-IN" sz="1800" dirty="0" err="1">
                <a:latin typeface="Abadi" panose="020B0604020104020204" pitchFamily="34" charset="0"/>
              </a:rPr>
              <a:t>max_depth</a:t>
            </a:r>
            <a:r>
              <a:rPr lang="en-IN" sz="1800" dirty="0">
                <a:latin typeface="Abadi" panose="020B0604020104020204" pitchFamily="34" charset="0"/>
              </a:rPr>
              <a:t>=6, </a:t>
            </a:r>
            <a:r>
              <a:rPr lang="en-IN" sz="1800" dirty="0" err="1">
                <a:latin typeface="Abadi" panose="020B0604020104020204" pitchFamily="34" charset="0"/>
              </a:rPr>
              <a:t>min_samples_leaf</a:t>
            </a:r>
            <a:r>
              <a:rPr lang="en-IN" sz="1800" dirty="0">
                <a:latin typeface="Abadi" panose="020B0604020104020204" pitchFamily="34" charset="0"/>
              </a:rPr>
              <a:t>=2, splitter='random'</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URL of predictive analysis lab</a:t>
            </a:r>
          </a:p>
          <a:p>
            <a:pPr marL="0" indent="0">
              <a:buNone/>
            </a:pPr>
            <a:r>
              <a:rPr lang="en-US" sz="1800" dirty="0">
                <a:latin typeface="Abadi" panose="020B0604020104020204" pitchFamily="34" charset="0"/>
                <a:hlinkClick r:id="rId3"/>
              </a:rPr>
              <a:t>Applied-Data-Science-Capstone/</a:t>
            </a:r>
            <a:r>
              <a:rPr lang="en-US" sz="1800" dirty="0" err="1">
                <a:latin typeface="Abadi" panose="020B0604020104020204" pitchFamily="34" charset="0"/>
                <a:hlinkClick r:id="rId3"/>
              </a:rPr>
              <a:t>SpaceX_Machine</a:t>
            </a:r>
            <a:r>
              <a:rPr lang="en-US" sz="1800" dirty="0">
                <a:latin typeface="Abadi" panose="020B0604020104020204" pitchFamily="34" charset="0"/>
                <a:hlinkClick r:id="rId3"/>
              </a:rPr>
              <a:t> Learning Prediction_Part_5.ipynb at main · divp112005-coder/Applied-Data-Science-Capstone</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911E804-4EE6-68A5-1BB0-C849410A3A22}"/>
              </a:ext>
            </a:extLst>
          </p:cNvPr>
          <p:cNvPicPr>
            <a:picLocks noChangeAspect="1"/>
          </p:cNvPicPr>
          <p:nvPr/>
        </p:nvPicPr>
        <p:blipFill>
          <a:blip r:embed="rId4"/>
          <a:srcRect l="25533" r="3334" b="4330"/>
          <a:stretch>
            <a:fillRect/>
          </a:stretch>
        </p:blipFill>
        <p:spPr>
          <a:xfrm>
            <a:off x="8502669" y="1380967"/>
            <a:ext cx="2335217" cy="4711046"/>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angle 1">
            <a:extLst>
              <a:ext uri="{FF2B5EF4-FFF2-40B4-BE49-F238E27FC236}">
                <a16:creationId xmlns:a16="http://schemas.microsoft.com/office/drawing/2014/main" id="{C52552FB-FDE5-5558-9964-53B5D807918E}"/>
              </a:ext>
            </a:extLst>
          </p:cNvPr>
          <p:cNvSpPr>
            <a:spLocks noChangeArrowheads="1"/>
          </p:cNvSpPr>
          <p:nvPr/>
        </p:nvSpPr>
        <p:spPr bwMode="auto">
          <a:xfrm>
            <a:off x="770010" y="1463608"/>
            <a:ext cx="597958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Exploratory Data Analysis (EDA)</a:t>
            </a:r>
            <a:r>
              <a:rPr kumimoji="0" lang="en-US" altLang="en-US" sz="1800" b="0" i="0" u="none" strike="noStrike" cap="none" normalizeH="0" baseline="0" dirty="0">
                <a:ln>
                  <a:noFill/>
                </a:ln>
                <a:solidFill>
                  <a:schemeClr val="tx1"/>
                </a:solidFill>
                <a:effectLst/>
                <a:latin typeface="Abadi" panose="020B0604020104020204" pitchFamily="34" charset="0"/>
              </a:rPr>
              <a:t> revealed key patterns in launch success across orbit types, payload mass, and launch sites. Visualizations using Seaborn and Matplotlib highlighted trends such as higher success rates in LEO and payload clustering in GTO.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Interactive Analytics</a:t>
            </a:r>
            <a:r>
              <a:rPr kumimoji="0" lang="en-US" altLang="en-US" sz="1800" b="0" i="0" u="none" strike="noStrike" cap="none" normalizeH="0" baseline="0" dirty="0">
                <a:ln>
                  <a:noFill/>
                </a:ln>
                <a:solidFill>
                  <a:schemeClr val="tx1"/>
                </a:solidFill>
                <a:effectLst/>
                <a:latin typeface="Abadi" panose="020B0604020104020204" pitchFamily="34" charset="0"/>
              </a:rPr>
              <a:t> using Folium and </a:t>
            </a:r>
            <a:r>
              <a:rPr kumimoji="0" lang="en-US" altLang="en-US" sz="1800" b="0" i="0" u="none" strike="noStrike" cap="none" normalizeH="0" baseline="0" dirty="0" err="1">
                <a:ln>
                  <a:noFill/>
                </a:ln>
                <a:solidFill>
                  <a:schemeClr val="tx1"/>
                </a:solidFill>
                <a:effectLst/>
                <a:latin typeface="Abadi" panose="020B0604020104020204" pitchFamily="34" charset="0"/>
              </a:rPr>
              <a:t>Plotly</a:t>
            </a:r>
            <a:r>
              <a:rPr kumimoji="0" lang="en-US" altLang="en-US" sz="1800" b="0" i="0" u="none" strike="noStrike" cap="none" normalizeH="0" baseline="0" dirty="0">
                <a:ln>
                  <a:noFill/>
                </a:ln>
                <a:solidFill>
                  <a:schemeClr val="tx1"/>
                </a:solidFill>
                <a:effectLst/>
                <a:latin typeface="Abadi" panose="020B0604020104020204" pitchFamily="34" charset="0"/>
              </a:rPr>
              <a:t> Dash enabled dynamic exploration of launch site geography, success rates, and payload outcomes. Users could filter by site, payload range, and booster version to uncover spatial and performance insights.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Predictive Analysis</a:t>
            </a:r>
            <a:r>
              <a:rPr kumimoji="0" lang="en-US" altLang="en-US" sz="1800" b="0" i="0" u="none" strike="noStrike" cap="none" normalizeH="0" baseline="0" dirty="0">
                <a:ln>
                  <a:noFill/>
                </a:ln>
                <a:solidFill>
                  <a:schemeClr val="tx1"/>
                </a:solidFill>
                <a:effectLst/>
                <a:latin typeface="Abadi" panose="020B0604020104020204" pitchFamily="34" charset="0"/>
              </a:rPr>
              <a:t> with classification models (Logistic Regression, SVM, Decision Tree, KNN) achieved strong accuracy. After hyperparameter tuning and evaluation, the </a:t>
            </a:r>
            <a:r>
              <a:rPr kumimoji="0" lang="en-US" altLang="en-US" sz="1800" b="1" i="0" u="none" strike="noStrike" cap="none" normalizeH="0" baseline="0" dirty="0">
                <a:ln>
                  <a:noFill/>
                </a:ln>
                <a:solidFill>
                  <a:schemeClr val="tx1"/>
                </a:solidFill>
                <a:effectLst/>
                <a:latin typeface="Abadi" panose="020B0604020104020204" pitchFamily="34" charset="0"/>
              </a:rPr>
              <a:t>Decision Tree</a:t>
            </a:r>
            <a:r>
              <a:rPr kumimoji="0" lang="en-US" altLang="en-US" sz="1800" b="0" i="0" u="none" strike="noStrike" cap="none" normalizeH="0" baseline="0" dirty="0">
                <a:ln>
                  <a:noFill/>
                </a:ln>
                <a:solidFill>
                  <a:schemeClr val="tx1"/>
                </a:solidFill>
                <a:effectLst/>
                <a:latin typeface="Abadi" panose="020B0604020104020204" pitchFamily="34" charset="0"/>
              </a:rPr>
              <a:t> model emerged as the best performer with </a:t>
            </a:r>
            <a:r>
              <a:rPr kumimoji="0" lang="en-US" altLang="en-US" sz="1800" b="1" i="0" u="none" strike="noStrike" cap="none" normalizeH="0" baseline="0" dirty="0">
                <a:ln>
                  <a:noFill/>
                </a:ln>
                <a:solidFill>
                  <a:schemeClr val="tx1"/>
                </a:solidFill>
                <a:effectLst/>
                <a:latin typeface="Abadi" panose="020B0604020104020204" pitchFamily="34" charset="0"/>
              </a:rPr>
              <a:t>87.3% validation accuracy</a:t>
            </a:r>
            <a:r>
              <a:rPr kumimoji="0" lang="en-US" altLang="en-US" sz="1800" b="0" i="0" u="none" strike="noStrike" cap="none" normalizeH="0" baseline="0" dirty="0">
                <a:ln>
                  <a:noFill/>
                </a:ln>
                <a:solidFill>
                  <a:schemeClr val="tx1"/>
                </a:solidFill>
                <a:effectLst/>
                <a:latin typeface="Abadi" panose="020B0604020104020204" pitchFamily="34" charset="0"/>
              </a:rPr>
              <a:t>, helping predict Falcon 9 landing success.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graph of different colored squares&#10;&#10;AI-generated content may be incorrect.">
            <a:extLst>
              <a:ext uri="{FF2B5EF4-FFF2-40B4-BE49-F238E27FC236}">
                <a16:creationId xmlns:a16="http://schemas.microsoft.com/office/drawing/2014/main" id="{24F0985C-C284-A97D-C412-4D08A942116D}"/>
              </a:ext>
            </a:extLst>
          </p:cNvPr>
          <p:cNvPicPr>
            <a:picLocks noChangeAspect="1"/>
          </p:cNvPicPr>
          <p:nvPr/>
        </p:nvPicPr>
        <p:blipFill>
          <a:blip r:embed="rId4"/>
          <a:stretch>
            <a:fillRect/>
          </a:stretch>
        </p:blipFill>
        <p:spPr>
          <a:xfrm>
            <a:off x="6890997" y="1805028"/>
            <a:ext cx="4530993" cy="350321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079C5-0F05-94B8-1417-4BFD47ACB751}"/>
              </a:ext>
            </a:extLst>
          </p:cNvPr>
          <p:cNvPicPr>
            <a:picLocks noChangeAspect="1"/>
          </p:cNvPicPr>
          <p:nvPr/>
        </p:nvPicPr>
        <p:blipFill>
          <a:blip r:embed="rId2"/>
          <a:stretch>
            <a:fillRect/>
          </a:stretch>
        </p:blipFill>
        <p:spPr>
          <a:xfrm>
            <a:off x="313120" y="207389"/>
            <a:ext cx="3704559" cy="3912123"/>
          </a:xfrm>
          <a:prstGeom prst="rect">
            <a:avLst/>
          </a:prstGeom>
        </p:spPr>
      </p:pic>
      <p:pic>
        <p:nvPicPr>
          <p:cNvPr id="5" name="Picture 4">
            <a:extLst>
              <a:ext uri="{FF2B5EF4-FFF2-40B4-BE49-F238E27FC236}">
                <a16:creationId xmlns:a16="http://schemas.microsoft.com/office/drawing/2014/main" id="{F6FFBE39-732E-CD7B-8CBE-47AE76B8C25F}"/>
              </a:ext>
            </a:extLst>
          </p:cNvPr>
          <p:cNvPicPr>
            <a:picLocks noChangeAspect="1"/>
          </p:cNvPicPr>
          <p:nvPr/>
        </p:nvPicPr>
        <p:blipFill>
          <a:blip r:embed="rId3"/>
          <a:stretch>
            <a:fillRect/>
          </a:stretch>
        </p:blipFill>
        <p:spPr>
          <a:xfrm>
            <a:off x="4543719" y="382752"/>
            <a:ext cx="6781421" cy="3777308"/>
          </a:xfrm>
          <a:prstGeom prst="rect">
            <a:avLst/>
          </a:prstGeom>
        </p:spPr>
      </p:pic>
      <p:sp>
        <p:nvSpPr>
          <p:cNvPr id="9" name="TextBox 8">
            <a:extLst>
              <a:ext uri="{FF2B5EF4-FFF2-40B4-BE49-F238E27FC236}">
                <a16:creationId xmlns:a16="http://schemas.microsoft.com/office/drawing/2014/main" id="{B406080F-AD73-7B41-D685-8E47C2520668}"/>
              </a:ext>
            </a:extLst>
          </p:cNvPr>
          <p:cNvSpPr txBox="1"/>
          <p:nvPr/>
        </p:nvSpPr>
        <p:spPr>
          <a:xfrm>
            <a:off x="313120" y="4286541"/>
            <a:ext cx="3704559" cy="923330"/>
          </a:xfrm>
          <a:prstGeom prst="rect">
            <a:avLst/>
          </a:prstGeom>
          <a:noFill/>
        </p:spPr>
        <p:txBody>
          <a:bodyPr wrap="square">
            <a:spAutoFit/>
          </a:bodyPr>
          <a:lstStyle/>
          <a:p>
            <a:r>
              <a:rPr lang="en-US" dirty="0">
                <a:latin typeface="Abadi" panose="020B0604020104020204" pitchFamily="34" charset="0"/>
              </a:rPr>
              <a:t>Interactive Folium map showing launch site locations and mission outcomes</a:t>
            </a:r>
            <a:endParaRPr lang="en-IN" dirty="0">
              <a:latin typeface="Abadi" panose="020B0604020104020204" pitchFamily="34" charset="0"/>
            </a:endParaRPr>
          </a:p>
        </p:txBody>
      </p:sp>
      <p:sp>
        <p:nvSpPr>
          <p:cNvPr id="11" name="TextBox 10">
            <a:extLst>
              <a:ext uri="{FF2B5EF4-FFF2-40B4-BE49-F238E27FC236}">
                <a16:creationId xmlns:a16="http://schemas.microsoft.com/office/drawing/2014/main" id="{09C5D52C-7BB9-B657-4FE8-71F758891F1A}"/>
              </a:ext>
            </a:extLst>
          </p:cNvPr>
          <p:cNvSpPr txBox="1"/>
          <p:nvPr/>
        </p:nvSpPr>
        <p:spPr>
          <a:xfrm>
            <a:off x="4543720" y="4358023"/>
            <a:ext cx="6781420" cy="646331"/>
          </a:xfrm>
          <a:prstGeom prst="rect">
            <a:avLst/>
          </a:prstGeom>
          <a:noFill/>
        </p:spPr>
        <p:txBody>
          <a:bodyPr wrap="square">
            <a:spAutoFit/>
          </a:bodyPr>
          <a:lstStyle/>
          <a:p>
            <a:r>
              <a:rPr lang="en-US" dirty="0" err="1"/>
              <a:t>Plotly</a:t>
            </a:r>
            <a:r>
              <a:rPr lang="en-US" dirty="0"/>
              <a:t> Dash dashboard with dynamic filters for launch site, payload mass, and booster version</a:t>
            </a:r>
            <a:endParaRPr lang="en-IN" dirty="0"/>
          </a:p>
        </p:txBody>
      </p:sp>
    </p:spTree>
    <p:extLst>
      <p:ext uri="{BB962C8B-B14F-4D97-AF65-F5344CB8AC3E}">
        <p14:creationId xmlns:p14="http://schemas.microsoft.com/office/powerpoint/2010/main" val="3721648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85740"/>
            <a:ext cx="10420638" cy="448324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10;&#10;AI-generated content may be incorrect.">
            <a:extLst>
              <a:ext uri="{FF2B5EF4-FFF2-40B4-BE49-F238E27FC236}">
                <a16:creationId xmlns:a16="http://schemas.microsoft.com/office/drawing/2014/main" id="{D1F8F7F3-5881-A5E4-FA37-CF6FCCFF22C8}"/>
              </a:ext>
            </a:extLst>
          </p:cNvPr>
          <p:cNvPicPr>
            <a:picLocks noChangeAspect="1"/>
          </p:cNvPicPr>
          <p:nvPr/>
        </p:nvPicPr>
        <p:blipFill>
          <a:blip r:embed="rId3"/>
          <a:srcRect t="76308" b="-1"/>
          <a:stretch>
            <a:fillRect/>
          </a:stretch>
        </p:blipFill>
        <p:spPr>
          <a:xfrm>
            <a:off x="817492" y="4078558"/>
            <a:ext cx="10420638" cy="1834936"/>
          </a:xfrm>
          <a:prstGeom prst="rect">
            <a:avLst/>
          </a:prstGeom>
        </p:spPr>
      </p:pic>
      <p:sp>
        <p:nvSpPr>
          <p:cNvPr id="7" name="TextBox 6">
            <a:extLst>
              <a:ext uri="{FF2B5EF4-FFF2-40B4-BE49-F238E27FC236}">
                <a16:creationId xmlns:a16="http://schemas.microsoft.com/office/drawing/2014/main" id="{511851A9-D9C1-7F42-08BE-88AC0845BD98}"/>
              </a:ext>
            </a:extLst>
          </p:cNvPr>
          <p:cNvSpPr txBox="1"/>
          <p:nvPr/>
        </p:nvSpPr>
        <p:spPr>
          <a:xfrm>
            <a:off x="817492" y="1770234"/>
            <a:ext cx="10557016"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badi" panose="020B0604020104020204" pitchFamily="34" charset="0"/>
              </a:rPr>
              <a:t>X-axis</a:t>
            </a: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0" i="0" u="none" strike="noStrike" cap="none" normalizeH="0" baseline="0" dirty="0" err="1">
                <a:ln>
                  <a:noFill/>
                </a:ln>
                <a:solidFill>
                  <a:schemeClr val="tx1"/>
                </a:solidFill>
                <a:effectLst/>
                <a:latin typeface="Abadi" panose="020B0604020104020204" pitchFamily="34" charset="0"/>
              </a:rPr>
              <a:t>FlightNumber</a:t>
            </a:r>
            <a:r>
              <a:rPr kumimoji="0" lang="en-US" altLang="en-US" b="0" i="0" u="none" strike="noStrike" cap="none" normalizeH="0" baseline="0" dirty="0">
                <a:ln>
                  <a:noFill/>
                </a:ln>
                <a:solidFill>
                  <a:schemeClr val="tx1"/>
                </a:solidFill>
                <a:effectLst/>
                <a:latin typeface="Abadi" panose="020B0604020104020204" pitchFamily="34" charset="0"/>
              </a:rPr>
              <a:t> – represents the chronological order of launches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badi" panose="020B0604020104020204" pitchFamily="34" charset="0"/>
              </a:rPr>
              <a:t>Y-axis</a:t>
            </a:r>
            <a:r>
              <a:rPr kumimoji="0" lang="en-US" altLang="en-US" b="0" i="0" u="none" strike="noStrike" cap="none" normalizeH="0" baseline="0" dirty="0">
                <a:ln>
                  <a:noFill/>
                </a:ln>
                <a:solidFill>
                  <a:schemeClr val="tx1"/>
                </a:solidFill>
                <a:effectLst/>
                <a:latin typeface="Abadi" panose="020B0604020104020204" pitchFamily="34" charset="0"/>
              </a:rPr>
              <a:t>: </a:t>
            </a:r>
            <a:r>
              <a:rPr kumimoji="0" lang="en-US" altLang="en-US" b="0" i="0" u="none" strike="noStrike" cap="none" normalizeH="0" baseline="0" dirty="0" err="1">
                <a:ln>
                  <a:noFill/>
                </a:ln>
                <a:solidFill>
                  <a:schemeClr val="tx1"/>
                </a:solidFill>
                <a:effectLst/>
                <a:latin typeface="Abadi" panose="020B0604020104020204" pitchFamily="34" charset="0"/>
              </a:rPr>
              <a:t>LaunchSite</a:t>
            </a:r>
            <a:r>
              <a:rPr kumimoji="0" lang="en-US" altLang="en-US" b="0" i="0" u="none" strike="noStrike" cap="none" normalizeH="0" baseline="0" dirty="0">
                <a:ln>
                  <a:noFill/>
                </a:ln>
                <a:solidFill>
                  <a:schemeClr val="tx1"/>
                </a:solidFill>
                <a:effectLst/>
                <a:latin typeface="Abadi" panose="020B0604020104020204" pitchFamily="34" charset="0"/>
              </a:rPr>
              <a:t> – shows the different SpaceX launch sites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badi" panose="020B0604020104020204" pitchFamily="34" charset="0"/>
              </a:rPr>
              <a:t>Hue (Color)</a:t>
            </a:r>
            <a:r>
              <a:rPr kumimoji="0" lang="en-US" altLang="en-US" b="0" i="0" u="none" strike="noStrike" cap="none" normalizeH="0" baseline="0" dirty="0">
                <a:ln>
                  <a:noFill/>
                </a:ln>
                <a:solidFill>
                  <a:schemeClr val="tx1"/>
                </a:solidFill>
                <a:effectLst/>
                <a:latin typeface="Abadi" panose="020B0604020104020204" pitchFamily="34" charset="0"/>
              </a:rPr>
              <a:t>: Class – indicates whether the launch was successful (1) or not (0)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badi" panose="020B0604020104020204" pitchFamily="34" charset="0"/>
              </a:rPr>
              <a:t>Tool Used</a:t>
            </a:r>
            <a:r>
              <a:rPr kumimoji="0" lang="en-US" altLang="en-US" b="0" i="0" u="none" strike="noStrike" cap="none" normalizeH="0" baseline="0" dirty="0">
                <a:ln>
                  <a:noFill/>
                </a:ln>
                <a:solidFill>
                  <a:schemeClr val="tx1"/>
                </a:solidFill>
                <a:effectLst/>
                <a:latin typeface="Abadi" panose="020B0604020104020204" pitchFamily="34" charset="0"/>
              </a:rPr>
              <a:t>: Seaborn </a:t>
            </a:r>
            <a:r>
              <a:rPr kumimoji="0" lang="en-US" altLang="en-US" b="0" i="0" u="none" strike="noStrike" cap="none" normalizeH="0" baseline="0" dirty="0" err="1">
                <a:ln>
                  <a:noFill/>
                </a:ln>
                <a:solidFill>
                  <a:schemeClr val="tx1"/>
                </a:solidFill>
                <a:effectLst/>
                <a:latin typeface="Abadi" panose="020B0604020104020204" pitchFamily="34" charset="0"/>
              </a:rPr>
              <a:t>catplot</a:t>
            </a:r>
            <a:r>
              <a:rPr kumimoji="0" lang="en-US" altLang="en-US" b="0" i="0" u="none" strike="noStrike" cap="none" normalizeH="0" baseline="0" dirty="0">
                <a:ln>
                  <a:noFill/>
                </a:ln>
                <a:solidFill>
                  <a:schemeClr val="tx1"/>
                </a:solidFill>
                <a:effectLst/>
                <a:latin typeface="Abadi" panose="020B0604020104020204" pitchFamily="34" charset="0"/>
              </a:rPr>
              <a:t>() with aspect=5 for a wide layout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badi" panose="020B0604020104020204" pitchFamily="34" charset="0"/>
              </a:rPr>
              <a:t>Insights from the Plot</a:t>
            </a:r>
            <a:endParaRPr kumimoji="0" lang="en-US" altLang="en-US"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You can visually track how each launch site performed over time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Sites like </a:t>
            </a:r>
            <a:r>
              <a:rPr kumimoji="0" lang="en-US" altLang="en-US" b="1" i="0" u="none" strike="noStrike" cap="none" normalizeH="0" baseline="0" dirty="0">
                <a:ln>
                  <a:noFill/>
                </a:ln>
                <a:solidFill>
                  <a:schemeClr val="tx1"/>
                </a:solidFill>
                <a:effectLst/>
                <a:latin typeface="Abadi" panose="020B0604020104020204" pitchFamily="34" charset="0"/>
              </a:rPr>
              <a:t>KSC LC-39A</a:t>
            </a:r>
            <a:r>
              <a:rPr kumimoji="0" lang="en-US" altLang="en-US" b="0" i="0" u="none" strike="noStrike" cap="none" normalizeH="0" baseline="0" dirty="0">
                <a:ln>
                  <a:noFill/>
                </a:ln>
                <a:solidFill>
                  <a:schemeClr val="tx1"/>
                </a:solidFill>
                <a:effectLst/>
                <a:latin typeface="Abadi" panose="020B0604020104020204" pitchFamily="34" charset="0"/>
              </a:rPr>
              <a:t> and </a:t>
            </a:r>
            <a:r>
              <a:rPr kumimoji="0" lang="en-US" altLang="en-US" b="1" i="0" u="none" strike="noStrike" cap="none" normalizeH="0" baseline="0" dirty="0">
                <a:ln>
                  <a:noFill/>
                </a:ln>
                <a:solidFill>
                  <a:schemeClr val="tx1"/>
                </a:solidFill>
                <a:effectLst/>
                <a:latin typeface="Abadi" panose="020B0604020104020204" pitchFamily="34" charset="0"/>
              </a:rPr>
              <a:t>CCAFS LC-40</a:t>
            </a:r>
            <a:r>
              <a:rPr kumimoji="0" lang="en-US" altLang="en-US" b="0" i="0" u="none" strike="noStrike" cap="none" normalizeH="0" baseline="0" dirty="0">
                <a:ln>
                  <a:noFill/>
                </a:ln>
                <a:solidFill>
                  <a:schemeClr val="tx1"/>
                </a:solidFill>
                <a:effectLst/>
                <a:latin typeface="Abadi" panose="020B0604020104020204" pitchFamily="34" charset="0"/>
              </a:rPr>
              <a:t> show increasing success rates with higher flight numbers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The color-coded points make it easy to spot patterns in launch outcomes across site </a:t>
            </a: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1412" y="1523206"/>
            <a:ext cx="5762765" cy="4245998"/>
          </a:xfrm>
          <a:prstGeom prst="rect">
            <a:avLst/>
          </a:prstGeom>
        </p:spPr>
        <p:txBody>
          <a:bodyPr>
            <a:normAutofit fontScale="25000" lnSpcReduction="20000"/>
          </a:bodyPr>
          <a:lstStyle/>
          <a:p>
            <a:pPr marL="0" indent="0">
              <a:buNone/>
            </a:pPr>
            <a:r>
              <a:rPr lang="en-US" sz="7200" dirty="0">
                <a:latin typeface="Abadi" panose="020B0604020104020204" pitchFamily="34" charset="0"/>
              </a:rPr>
              <a:t>This plot visualizes the relationship between </a:t>
            </a:r>
            <a:r>
              <a:rPr lang="en-US" sz="7200" b="1" dirty="0">
                <a:latin typeface="Abadi" panose="020B0604020104020204" pitchFamily="34" charset="0"/>
              </a:rPr>
              <a:t>payload mass</a:t>
            </a:r>
            <a:r>
              <a:rPr lang="en-US" sz="7200" dirty="0">
                <a:latin typeface="Abadi" panose="020B0604020104020204" pitchFamily="34" charset="0"/>
              </a:rPr>
              <a:t> and </a:t>
            </a:r>
            <a:r>
              <a:rPr lang="en-US" sz="7200" b="1" dirty="0">
                <a:latin typeface="Abadi" panose="020B0604020104020204" pitchFamily="34" charset="0"/>
              </a:rPr>
              <a:t>launch site</a:t>
            </a:r>
            <a:r>
              <a:rPr lang="en-US" sz="7200" dirty="0">
                <a:latin typeface="Abadi" panose="020B0604020104020204" pitchFamily="34" charset="0"/>
              </a:rPr>
              <a:t>, with each point color-coded by </a:t>
            </a:r>
            <a:r>
              <a:rPr lang="en-US" sz="7200" b="1" dirty="0">
                <a:latin typeface="Abadi" panose="020B0604020104020204" pitchFamily="34" charset="0"/>
              </a:rPr>
              <a:t>launch outcome class</a:t>
            </a:r>
            <a:r>
              <a:rPr lang="en-US" sz="7200" dirty="0">
                <a:latin typeface="Abadi" panose="020B0604020104020204" pitchFamily="34" charset="0"/>
              </a:rPr>
              <a:t> (0 = failure, 1 = success)</a:t>
            </a:r>
          </a:p>
          <a:p>
            <a:r>
              <a:rPr lang="en-US" sz="7200" b="1" dirty="0">
                <a:latin typeface="Abadi" panose="020B0604020104020204" pitchFamily="34" charset="0"/>
              </a:rPr>
              <a:t>X-axis</a:t>
            </a:r>
            <a:r>
              <a:rPr lang="en-US" sz="7200" dirty="0">
                <a:latin typeface="Abadi" panose="020B0604020104020204" pitchFamily="34" charset="0"/>
              </a:rPr>
              <a:t>: Payload Mass (kg) – shows the weight of the payload for each launch</a:t>
            </a:r>
          </a:p>
          <a:p>
            <a:r>
              <a:rPr lang="en-US" sz="7200" b="1" dirty="0">
                <a:latin typeface="Abadi" panose="020B0604020104020204" pitchFamily="34" charset="0"/>
              </a:rPr>
              <a:t>Y-axis</a:t>
            </a:r>
            <a:r>
              <a:rPr lang="en-US" sz="7200" dirty="0">
                <a:latin typeface="Abadi" panose="020B0604020104020204" pitchFamily="34" charset="0"/>
              </a:rPr>
              <a:t>: Launch Site – includes sites like CCAFS SLC 40, VAFB SLC 4E, and KSC LC 39A</a:t>
            </a:r>
          </a:p>
          <a:p>
            <a:r>
              <a:rPr lang="en-US" sz="7200" b="1" dirty="0">
                <a:latin typeface="Abadi" panose="020B0604020104020204" pitchFamily="34" charset="0"/>
              </a:rPr>
              <a:t>Hue (Color)</a:t>
            </a:r>
            <a:r>
              <a:rPr lang="en-US" sz="7200" dirty="0">
                <a:latin typeface="Abadi" panose="020B0604020104020204" pitchFamily="34" charset="0"/>
              </a:rPr>
              <a:t>: Class – orange for successful launches, blue for failures</a:t>
            </a:r>
          </a:p>
          <a:p>
            <a:r>
              <a:rPr lang="en-US" sz="7200" b="1" dirty="0">
                <a:latin typeface="Abadi" panose="020B0604020104020204" pitchFamily="34" charset="0"/>
              </a:rPr>
              <a:t>Tool Used</a:t>
            </a:r>
            <a:r>
              <a:rPr lang="en-US" sz="7200" dirty="0">
                <a:latin typeface="Abadi" panose="020B0604020104020204" pitchFamily="34" charset="0"/>
              </a:rPr>
              <a:t>: Seaborn scatterplot() with hue='</a:t>
            </a:r>
            <a:r>
              <a:rPr lang="en-US" sz="7200" dirty="0" err="1">
                <a:latin typeface="Abadi" panose="020B0604020104020204" pitchFamily="34" charset="0"/>
              </a:rPr>
              <a:t>class'</a:t>
            </a:r>
            <a:r>
              <a:rPr lang="en-US" sz="7200" dirty="0">
                <a:latin typeface="Abadi" panose="020B0604020104020204" pitchFamily="34" charset="0"/>
              </a:rPr>
              <a:t> for outcome distinction</a:t>
            </a:r>
          </a:p>
          <a:p>
            <a:pPr marL="0" indent="0">
              <a:buNone/>
            </a:pPr>
            <a:r>
              <a:rPr lang="en-US" sz="7200" dirty="0">
                <a:latin typeface="Abadi" panose="020B0604020104020204" pitchFamily="34" charset="0"/>
              </a:rPr>
              <a:t> </a:t>
            </a:r>
            <a:r>
              <a:rPr lang="en-US" sz="7200" b="1" dirty="0">
                <a:latin typeface="Abadi" panose="020B0604020104020204" pitchFamily="34" charset="0"/>
              </a:rPr>
              <a:t>Insights</a:t>
            </a:r>
            <a:endParaRPr lang="en-US" sz="7200" dirty="0">
              <a:latin typeface="Abadi" panose="020B0604020104020204" pitchFamily="34" charset="0"/>
            </a:endParaRPr>
          </a:p>
          <a:p>
            <a:r>
              <a:rPr lang="en-US" sz="7200" b="1" dirty="0">
                <a:latin typeface="Abadi" panose="020B0604020104020204" pitchFamily="34" charset="0"/>
              </a:rPr>
              <a:t>KSC LC-39A</a:t>
            </a:r>
            <a:r>
              <a:rPr lang="en-US" sz="7200" dirty="0">
                <a:latin typeface="Abadi" panose="020B0604020104020204" pitchFamily="34" charset="0"/>
              </a:rPr>
              <a:t> and </a:t>
            </a:r>
            <a:r>
              <a:rPr lang="en-US" sz="7200" b="1" dirty="0">
                <a:latin typeface="Abadi" panose="020B0604020104020204" pitchFamily="34" charset="0"/>
              </a:rPr>
              <a:t>CCAFS SLC 40</a:t>
            </a:r>
            <a:r>
              <a:rPr lang="en-US" sz="7200" dirty="0">
                <a:latin typeface="Abadi" panose="020B0604020104020204" pitchFamily="34" charset="0"/>
              </a:rPr>
              <a:t> handled a wide range of payloads, including heavier missions</a:t>
            </a:r>
          </a:p>
          <a:p>
            <a:r>
              <a:rPr lang="en-US" sz="7200" b="1" dirty="0">
                <a:latin typeface="Abadi" panose="020B0604020104020204" pitchFamily="34" charset="0"/>
              </a:rPr>
              <a:t>VAFB SLC 4E</a:t>
            </a:r>
            <a:r>
              <a:rPr lang="en-US" sz="7200" dirty="0">
                <a:latin typeface="Abadi" panose="020B0604020104020204" pitchFamily="34" charset="0"/>
              </a:rPr>
              <a:t> shows fewer launches with payloads mostly under 10,000 kg</a:t>
            </a:r>
          </a:p>
          <a:p>
            <a:r>
              <a:rPr lang="en-US" sz="7200" dirty="0">
                <a:latin typeface="Abadi" panose="020B0604020104020204" pitchFamily="34" charset="0"/>
              </a:rPr>
              <a:t>Success rates appear higher for mid-to-heavy payloads at coastal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screenshot of a computer&#10;&#10;AI-generated content may be incorrect.">
            <a:extLst>
              <a:ext uri="{FF2B5EF4-FFF2-40B4-BE49-F238E27FC236}">
                <a16:creationId xmlns:a16="http://schemas.microsoft.com/office/drawing/2014/main" id="{E753DA67-8153-C57C-144B-AD1BF70DBB04}"/>
              </a:ext>
            </a:extLst>
          </p:cNvPr>
          <p:cNvPicPr>
            <a:picLocks noChangeAspect="1"/>
          </p:cNvPicPr>
          <p:nvPr/>
        </p:nvPicPr>
        <p:blipFill>
          <a:blip r:embed="rId3"/>
          <a:srcRect t="15870" r="28389" b="55189"/>
          <a:stretch>
            <a:fillRect/>
          </a:stretch>
        </p:blipFill>
        <p:spPr>
          <a:xfrm>
            <a:off x="6528657" y="2121032"/>
            <a:ext cx="4751931" cy="32137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screenshot of a computer&#10;&#10;AI-generated content may be incorrect.">
            <a:extLst>
              <a:ext uri="{FF2B5EF4-FFF2-40B4-BE49-F238E27FC236}">
                <a16:creationId xmlns:a16="http://schemas.microsoft.com/office/drawing/2014/main" id="{A42F57C0-6FC5-018D-95EA-17D3692B6426}"/>
              </a:ext>
            </a:extLst>
          </p:cNvPr>
          <p:cNvPicPr>
            <a:picLocks noChangeAspect="1"/>
          </p:cNvPicPr>
          <p:nvPr/>
        </p:nvPicPr>
        <p:blipFill>
          <a:blip r:embed="rId3"/>
          <a:srcRect t="69690" r="38422" b="1"/>
          <a:stretch>
            <a:fillRect/>
          </a:stretch>
        </p:blipFill>
        <p:spPr>
          <a:xfrm>
            <a:off x="6854208" y="1571477"/>
            <a:ext cx="4398099" cy="3622692"/>
          </a:xfrm>
          <a:prstGeom prst="rect">
            <a:avLst/>
          </a:prstGeom>
        </p:spPr>
      </p:pic>
      <p:sp>
        <p:nvSpPr>
          <p:cNvPr id="7" name="Rectangle 1">
            <a:extLst>
              <a:ext uri="{FF2B5EF4-FFF2-40B4-BE49-F238E27FC236}">
                <a16:creationId xmlns:a16="http://schemas.microsoft.com/office/drawing/2014/main" id="{DE630C7D-E138-FC2F-3D48-D5BE6C160D4F}"/>
              </a:ext>
            </a:extLst>
          </p:cNvPr>
          <p:cNvSpPr>
            <a:spLocks noGrp="1" noChangeArrowheads="1"/>
          </p:cNvSpPr>
          <p:nvPr>
            <p:ph type="body" sz="half" idx="4294967295"/>
          </p:nvPr>
        </p:nvSpPr>
        <p:spPr bwMode="auto">
          <a:xfrm>
            <a:off x="939693" y="1432978"/>
            <a:ext cx="584760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X-axis</a:t>
            </a:r>
            <a:r>
              <a:rPr kumimoji="0" lang="en-US" altLang="en-US" sz="1800" b="0" i="0" u="none" strike="noStrike" cap="none" normalizeH="0" baseline="0" dirty="0">
                <a:ln>
                  <a:noFill/>
                </a:ln>
                <a:solidFill>
                  <a:schemeClr val="tx1"/>
                </a:solidFill>
                <a:effectLst/>
                <a:latin typeface="Abadi" panose="020B0604020104020204" pitchFamily="34" charset="0"/>
              </a:rPr>
              <a:t>: Orbit types (e.g., GTO, LEO, GEO, SSO, ES-L1)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Y-axis</a:t>
            </a:r>
            <a:r>
              <a:rPr kumimoji="0" lang="en-US" altLang="en-US" sz="1800" b="0" i="0" u="none" strike="noStrike" cap="none" normalizeH="0" baseline="0" dirty="0">
                <a:ln>
                  <a:noFill/>
                </a:ln>
                <a:solidFill>
                  <a:schemeClr val="tx1"/>
                </a:solidFill>
                <a:effectLst/>
                <a:latin typeface="Abadi" panose="020B0604020104020204" pitchFamily="34" charset="0"/>
              </a:rPr>
              <a:t>: Success rate (ranging from 0 to 1.0)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Tool Used</a:t>
            </a:r>
            <a:r>
              <a:rPr kumimoji="0" lang="en-US" altLang="en-US" sz="1800" b="0" i="0" u="none" strike="noStrike" cap="none" normalizeH="0" baseline="0" dirty="0">
                <a:ln>
                  <a:noFill/>
                </a:ln>
                <a:solidFill>
                  <a:schemeClr val="tx1"/>
                </a:solidFill>
                <a:effectLst/>
                <a:latin typeface="Abadi" panose="020B0604020104020204" pitchFamily="34" charset="0"/>
              </a:rPr>
              <a:t>: Seaborn </a:t>
            </a:r>
            <a:r>
              <a:rPr kumimoji="0" lang="en-US" altLang="en-US" sz="1800" b="0" i="0" u="none" strike="noStrike" cap="none" normalizeH="0" baseline="0" dirty="0" err="1">
                <a:ln>
                  <a:noFill/>
                </a:ln>
                <a:solidFill>
                  <a:schemeClr val="tx1"/>
                </a:solidFill>
                <a:effectLst/>
                <a:latin typeface="Abadi" panose="020B0604020104020204" pitchFamily="34" charset="0"/>
              </a:rPr>
              <a:t>barplot</a:t>
            </a:r>
            <a:r>
              <a:rPr kumimoji="0" lang="en-US" altLang="en-US" sz="1800" b="0" i="0" u="none" strike="noStrike" cap="none" normalizeH="0" baseline="0" dirty="0">
                <a:ln>
                  <a:noFill/>
                </a:ln>
                <a:solidFill>
                  <a:schemeClr val="tx1"/>
                </a:solidFill>
                <a:effectLst/>
                <a:latin typeface="Abadi" panose="020B0604020104020204" pitchFamily="34" charset="0"/>
              </a:rPr>
              <a:t>() after grouping by orbit and calculating mean of Class (success indicator)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Insights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Orbits like </a:t>
            </a:r>
            <a:r>
              <a:rPr kumimoji="0" lang="en-US" altLang="en-US" sz="1800" b="1" i="0" u="none" strike="noStrike" cap="none" normalizeH="0" baseline="0" dirty="0">
                <a:ln>
                  <a:noFill/>
                </a:ln>
                <a:solidFill>
                  <a:schemeClr val="tx1"/>
                </a:solidFill>
                <a:effectLst/>
                <a:latin typeface="Abadi" panose="020B0604020104020204" pitchFamily="34" charset="0"/>
              </a:rPr>
              <a:t>ES-L1</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GEO</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SSO</a:t>
            </a:r>
            <a:r>
              <a:rPr kumimoji="0" lang="en-US" altLang="en-US" sz="1800" b="0" i="0" u="none" strike="noStrike" cap="none" normalizeH="0" baseline="0" dirty="0">
                <a:ln>
                  <a:noFill/>
                </a:ln>
                <a:solidFill>
                  <a:schemeClr val="tx1"/>
                </a:solidFill>
                <a:effectLst/>
                <a:latin typeface="Abadi" panose="020B0604020104020204" pitchFamily="34" charset="0"/>
              </a:rPr>
              <a:t> show near-perfect success rates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GTO</a:t>
            </a:r>
            <a:r>
              <a:rPr kumimoji="0" lang="en-US" altLang="en-US" sz="1800" b="0" i="0" u="none" strike="noStrike" cap="none" normalizeH="0" baseline="0" dirty="0">
                <a:ln>
                  <a:noFill/>
                </a:ln>
                <a:solidFill>
                  <a:schemeClr val="tx1"/>
                </a:solidFill>
                <a:effectLst/>
                <a:latin typeface="Abadi" panose="020B0604020104020204" pitchFamily="34" charset="0"/>
              </a:rPr>
              <a:t> has the </a:t>
            </a:r>
            <a:r>
              <a:rPr kumimoji="0" lang="en-US" altLang="en-US" sz="1800" b="1" i="0" u="none" strike="noStrike" cap="none" normalizeH="0" baseline="0" dirty="0">
                <a:ln>
                  <a:noFill/>
                </a:ln>
                <a:solidFill>
                  <a:schemeClr val="tx1"/>
                </a:solidFill>
                <a:effectLst/>
                <a:latin typeface="Abadi" panose="020B0604020104020204" pitchFamily="34" charset="0"/>
              </a:rPr>
              <a:t>lowest success rate</a:t>
            </a:r>
            <a:r>
              <a:rPr kumimoji="0" lang="en-US" altLang="en-US" sz="1800" b="0" i="0" u="none" strike="noStrike" cap="none" normalizeH="0" baseline="0" dirty="0">
                <a:ln>
                  <a:noFill/>
                </a:ln>
                <a:solidFill>
                  <a:schemeClr val="tx1"/>
                </a:solidFill>
                <a:effectLst/>
                <a:latin typeface="Abadi" panose="020B0604020104020204" pitchFamily="34" charset="0"/>
              </a:rPr>
              <a:t>, suggesting higher mission risk or complexity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Mid-range orbits like </a:t>
            </a:r>
            <a:r>
              <a:rPr kumimoji="0" lang="en-US" altLang="en-US" sz="1800" b="1" i="0" u="none" strike="noStrike" cap="none" normalizeH="0" baseline="0" dirty="0">
                <a:ln>
                  <a:noFill/>
                </a:ln>
                <a:solidFill>
                  <a:schemeClr val="tx1"/>
                </a:solidFill>
                <a:effectLst/>
                <a:latin typeface="Abadi" panose="020B0604020104020204" pitchFamily="34" charset="0"/>
              </a:rPr>
              <a:t>LEO</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PO</a:t>
            </a:r>
            <a:r>
              <a:rPr kumimoji="0" lang="en-US" altLang="en-US" sz="1800" b="0" i="0" u="none" strike="noStrike" cap="none" normalizeH="0" baseline="0" dirty="0">
                <a:ln>
                  <a:noFill/>
                </a:ln>
                <a:solidFill>
                  <a:schemeClr val="tx1"/>
                </a:solidFill>
                <a:effectLst/>
                <a:latin typeface="Abadi" panose="020B0604020104020204" pitchFamily="34" charset="0"/>
              </a:rPr>
              <a:t> show moderate reliability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This analysis helps inform future launch planning and orbit selection strategies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screenshot of a computer screen&#10;&#10;AI-generated content may be incorrect.">
            <a:extLst>
              <a:ext uri="{FF2B5EF4-FFF2-40B4-BE49-F238E27FC236}">
                <a16:creationId xmlns:a16="http://schemas.microsoft.com/office/drawing/2014/main" id="{A6324F41-82C1-66FE-0261-B47DF9DE0EF8}"/>
              </a:ext>
            </a:extLst>
          </p:cNvPr>
          <p:cNvPicPr>
            <a:picLocks noChangeAspect="1"/>
          </p:cNvPicPr>
          <p:nvPr/>
        </p:nvPicPr>
        <p:blipFill>
          <a:blip r:embed="rId3"/>
          <a:srcRect t="15860" r="31573" b="53402"/>
          <a:stretch>
            <a:fillRect/>
          </a:stretch>
        </p:blipFill>
        <p:spPr>
          <a:xfrm>
            <a:off x="6542185" y="1643350"/>
            <a:ext cx="4743426" cy="3427741"/>
          </a:xfrm>
          <a:prstGeom prst="rect">
            <a:avLst/>
          </a:prstGeom>
        </p:spPr>
      </p:pic>
      <p:sp>
        <p:nvSpPr>
          <p:cNvPr id="7" name="Rectangle 1">
            <a:extLst>
              <a:ext uri="{FF2B5EF4-FFF2-40B4-BE49-F238E27FC236}">
                <a16:creationId xmlns:a16="http://schemas.microsoft.com/office/drawing/2014/main" id="{8641D4F7-50A9-FDA1-5560-B501CC318B35}"/>
              </a:ext>
            </a:extLst>
          </p:cNvPr>
          <p:cNvSpPr>
            <a:spLocks noGrp="1" noChangeArrowheads="1"/>
          </p:cNvSpPr>
          <p:nvPr>
            <p:ph type="body" sz="half" idx="4294967295"/>
          </p:nvPr>
        </p:nvSpPr>
        <p:spPr bwMode="auto">
          <a:xfrm>
            <a:off x="770011" y="1521331"/>
            <a:ext cx="594460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X-axis</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err="1">
                <a:ln>
                  <a:noFill/>
                </a:ln>
                <a:solidFill>
                  <a:schemeClr val="tx1"/>
                </a:solidFill>
                <a:effectLst/>
                <a:latin typeface="Abadi" panose="020B0604020104020204" pitchFamily="34" charset="0"/>
              </a:rPr>
              <a:t>FlightNumber</a:t>
            </a:r>
            <a:r>
              <a:rPr kumimoji="0" lang="en-US" altLang="en-US" sz="1800" b="0" i="0" u="none" strike="noStrike" cap="none" normalizeH="0" baseline="0" dirty="0">
                <a:ln>
                  <a:noFill/>
                </a:ln>
                <a:solidFill>
                  <a:schemeClr val="tx1"/>
                </a:solidFill>
                <a:effectLst/>
                <a:latin typeface="Abadi" panose="020B0604020104020204" pitchFamily="34" charset="0"/>
              </a:rPr>
              <a:t> – chronological order of launches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Y-axis</a:t>
            </a:r>
            <a:r>
              <a:rPr kumimoji="0" lang="en-US" altLang="en-US" sz="1800" b="0" i="0" u="none" strike="noStrike" cap="none" normalizeH="0" baseline="0" dirty="0">
                <a:ln>
                  <a:noFill/>
                </a:ln>
                <a:solidFill>
                  <a:schemeClr val="tx1"/>
                </a:solidFill>
                <a:effectLst/>
                <a:latin typeface="Abadi" panose="020B0604020104020204" pitchFamily="34" charset="0"/>
              </a:rPr>
              <a:t>: Orbit – includes LEO, GTO, GEO, SSO, ES-L1, etc.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Hue (Color)</a:t>
            </a:r>
            <a:r>
              <a:rPr kumimoji="0" lang="en-US" altLang="en-US" sz="1800" b="0" i="0" u="none" strike="noStrike" cap="none" normalizeH="0" baseline="0" dirty="0">
                <a:ln>
                  <a:noFill/>
                </a:ln>
                <a:solidFill>
                  <a:schemeClr val="tx1"/>
                </a:solidFill>
                <a:effectLst/>
                <a:latin typeface="Abadi" panose="020B0604020104020204" pitchFamily="34" charset="0"/>
              </a:rPr>
              <a:t>: Class – success (1) or failure (0)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Tool Used</a:t>
            </a:r>
            <a:r>
              <a:rPr kumimoji="0" lang="en-US" altLang="en-US" sz="1800" b="0" i="0" u="none" strike="noStrike" cap="none" normalizeH="0" baseline="0" dirty="0">
                <a:ln>
                  <a:noFill/>
                </a:ln>
                <a:solidFill>
                  <a:schemeClr val="tx1"/>
                </a:solidFill>
                <a:effectLst/>
                <a:latin typeface="Abadi" panose="020B0604020104020204" pitchFamily="34" charset="0"/>
              </a:rPr>
              <a:t>: Seaborn scatterplot() with hue='</a:t>
            </a:r>
            <a:r>
              <a:rPr kumimoji="0" lang="en-US" altLang="en-US" sz="1800" b="0" i="0" u="none" strike="noStrike" cap="none" normalizeH="0" baseline="0" dirty="0" err="1">
                <a:ln>
                  <a:noFill/>
                </a:ln>
                <a:solidFill>
                  <a:schemeClr val="tx1"/>
                </a:solidFill>
                <a:effectLst/>
                <a:latin typeface="Abadi" panose="020B0604020104020204" pitchFamily="34" charset="0"/>
              </a:rPr>
              <a:t>Class’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badi" panose="020B0604020104020204" pitchFamily="34" charset="0"/>
              </a:rPr>
              <a:t>Insights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LEO</a:t>
            </a:r>
            <a:r>
              <a:rPr kumimoji="0" lang="en-US" altLang="en-US" sz="1800" b="0" i="0" u="none" strike="noStrike" cap="none" normalizeH="0" baseline="0" dirty="0">
                <a:ln>
                  <a:noFill/>
                </a:ln>
                <a:solidFill>
                  <a:schemeClr val="tx1"/>
                </a:solidFill>
                <a:effectLst/>
                <a:latin typeface="Abadi" panose="020B0604020104020204" pitchFamily="34" charset="0"/>
              </a:rPr>
              <a:t> orbit shows increasing success with higher flight numbers, suggesting learning curve or improved technology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GTO</a:t>
            </a:r>
            <a:r>
              <a:rPr kumimoji="0" lang="en-US" altLang="en-US" sz="1800" b="0" i="0" u="none" strike="noStrike" cap="none" normalizeH="0" baseline="0" dirty="0">
                <a:ln>
                  <a:noFill/>
                </a:ln>
                <a:solidFill>
                  <a:schemeClr val="tx1"/>
                </a:solidFill>
                <a:effectLst/>
                <a:latin typeface="Abadi" panose="020B0604020104020204" pitchFamily="34" charset="0"/>
              </a:rPr>
              <a:t> orbit has mixed outcomes across all flight numbers, indicating mission complexity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Helps identify which orbits are more reliable over time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screenshot of a computer screen&#10;&#10;AI-generated content may be incorrect.">
            <a:extLst>
              <a:ext uri="{FF2B5EF4-FFF2-40B4-BE49-F238E27FC236}">
                <a16:creationId xmlns:a16="http://schemas.microsoft.com/office/drawing/2014/main" id="{4AF61288-517E-6ECB-98A0-70A136DBC0B5}"/>
              </a:ext>
            </a:extLst>
          </p:cNvPr>
          <p:cNvPicPr>
            <a:picLocks noChangeAspect="1"/>
          </p:cNvPicPr>
          <p:nvPr/>
        </p:nvPicPr>
        <p:blipFill>
          <a:blip r:embed="rId3"/>
          <a:srcRect t="68316" r="35652"/>
          <a:stretch>
            <a:fillRect/>
          </a:stretch>
        </p:blipFill>
        <p:spPr>
          <a:xfrm>
            <a:off x="6643207" y="1684167"/>
            <a:ext cx="4642404" cy="3677230"/>
          </a:xfrm>
          <a:prstGeom prst="rect">
            <a:avLst/>
          </a:prstGeom>
        </p:spPr>
      </p:pic>
      <p:sp>
        <p:nvSpPr>
          <p:cNvPr id="7" name="Rectangle 1">
            <a:extLst>
              <a:ext uri="{FF2B5EF4-FFF2-40B4-BE49-F238E27FC236}">
                <a16:creationId xmlns:a16="http://schemas.microsoft.com/office/drawing/2014/main" id="{56B4D85F-F8C7-F2B4-83D9-CC261873BE4F}"/>
              </a:ext>
            </a:extLst>
          </p:cNvPr>
          <p:cNvSpPr>
            <a:spLocks noGrp="1" noChangeArrowheads="1"/>
          </p:cNvSpPr>
          <p:nvPr>
            <p:ph type="body" sz="half" idx="4294967295"/>
          </p:nvPr>
        </p:nvSpPr>
        <p:spPr bwMode="auto">
          <a:xfrm>
            <a:off x="906389" y="1720840"/>
            <a:ext cx="563581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X-axis</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err="1">
                <a:ln>
                  <a:noFill/>
                </a:ln>
                <a:solidFill>
                  <a:schemeClr val="tx1"/>
                </a:solidFill>
                <a:effectLst/>
                <a:latin typeface="Abadi" panose="020B0604020104020204" pitchFamily="34" charset="0"/>
              </a:rPr>
              <a:t>PayloadMass</a:t>
            </a:r>
            <a:r>
              <a:rPr kumimoji="0" lang="en-US" altLang="en-US" sz="1800" b="0" i="0" u="none" strike="noStrike" cap="none" normalizeH="0" baseline="0" dirty="0">
                <a:ln>
                  <a:noFill/>
                </a:ln>
                <a:solidFill>
                  <a:schemeClr val="tx1"/>
                </a:solidFill>
                <a:effectLst/>
                <a:latin typeface="Abadi" panose="020B0604020104020204" pitchFamily="34" charset="0"/>
              </a:rPr>
              <a:t> – weight of payload in kilograms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Y-axis</a:t>
            </a:r>
            <a:r>
              <a:rPr kumimoji="0" lang="en-US" altLang="en-US" sz="1800" b="0" i="0" u="none" strike="noStrike" cap="none" normalizeH="0" baseline="0" dirty="0">
                <a:ln>
                  <a:noFill/>
                </a:ln>
                <a:solidFill>
                  <a:schemeClr val="tx1"/>
                </a:solidFill>
                <a:effectLst/>
                <a:latin typeface="Abadi" panose="020B0604020104020204" pitchFamily="34" charset="0"/>
              </a:rPr>
              <a:t>: Orbit – same orbit types as above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Hue (Color)</a:t>
            </a:r>
            <a:r>
              <a:rPr kumimoji="0" lang="en-US" altLang="en-US" sz="1800" b="0" i="0" u="none" strike="noStrike" cap="none" normalizeH="0" baseline="0" dirty="0">
                <a:ln>
                  <a:noFill/>
                </a:ln>
                <a:solidFill>
                  <a:schemeClr val="tx1"/>
                </a:solidFill>
                <a:effectLst/>
                <a:latin typeface="Abadi" panose="020B0604020104020204" pitchFamily="34" charset="0"/>
              </a:rPr>
              <a:t>: Class – success (1) or failure (0)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Tool Used</a:t>
            </a:r>
            <a:r>
              <a:rPr kumimoji="0" lang="en-US" altLang="en-US" sz="1800" b="0" i="0" u="none" strike="noStrike" cap="none" normalizeH="0" baseline="0" dirty="0">
                <a:ln>
                  <a:noFill/>
                </a:ln>
                <a:solidFill>
                  <a:schemeClr val="tx1"/>
                </a:solidFill>
                <a:effectLst/>
                <a:latin typeface="Abadi" panose="020B0604020104020204" pitchFamily="34" charset="0"/>
              </a:rPr>
              <a:t>: Seaborn scatterplot() with hue='</a:t>
            </a:r>
            <a:r>
              <a:rPr kumimoji="0" lang="en-US" altLang="en-US" sz="1800" b="0" i="0" u="none" strike="noStrike" cap="none" normalizeH="0" baseline="0" dirty="0" err="1">
                <a:ln>
                  <a:noFill/>
                </a:ln>
                <a:solidFill>
                  <a:schemeClr val="tx1"/>
                </a:solidFill>
                <a:effectLst/>
                <a:latin typeface="Abadi" panose="020B0604020104020204" pitchFamily="34" charset="0"/>
              </a:rPr>
              <a:t>Class’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Insights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Heavier payloads are typically sent to </a:t>
            </a:r>
            <a:r>
              <a:rPr kumimoji="0" lang="en-US" altLang="en-US" sz="1800" b="1" i="0" u="none" strike="noStrike" cap="none" normalizeH="0" baseline="0" dirty="0">
                <a:ln>
                  <a:noFill/>
                </a:ln>
                <a:solidFill>
                  <a:schemeClr val="tx1"/>
                </a:solidFill>
                <a:effectLst/>
                <a:latin typeface="Abadi" panose="020B0604020104020204" pitchFamily="34" charset="0"/>
              </a:rPr>
              <a:t>GTO</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GEO</a:t>
            </a:r>
            <a:r>
              <a:rPr kumimoji="0" lang="en-US" altLang="en-US" sz="1800" b="0" i="0" u="none" strike="noStrike" cap="none" normalizeH="0" baseline="0" dirty="0">
                <a:ln>
                  <a:noFill/>
                </a:ln>
                <a:solidFill>
                  <a:schemeClr val="tx1"/>
                </a:solidFill>
                <a:effectLst/>
                <a:latin typeface="Abadi" panose="020B0604020104020204" pitchFamily="34" charset="0"/>
              </a:rPr>
              <a:t> orbits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Lighter payloads dominate </a:t>
            </a:r>
            <a:r>
              <a:rPr kumimoji="0" lang="en-US" altLang="en-US" sz="1800" b="1" i="0" u="none" strike="noStrike" cap="none" normalizeH="0" baseline="0" dirty="0">
                <a:ln>
                  <a:noFill/>
                </a:ln>
                <a:solidFill>
                  <a:schemeClr val="tx1"/>
                </a:solidFill>
                <a:effectLst/>
                <a:latin typeface="Abadi" panose="020B0604020104020204" pitchFamily="34" charset="0"/>
              </a:rPr>
              <a:t>LEO</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SSO</a:t>
            </a:r>
            <a:r>
              <a:rPr kumimoji="0" lang="en-US" altLang="en-US" sz="1800" b="0" i="0" u="none" strike="noStrike" cap="none" normalizeH="0" baseline="0" dirty="0">
                <a:ln>
                  <a:noFill/>
                </a:ln>
                <a:solidFill>
                  <a:schemeClr val="tx1"/>
                </a:solidFill>
                <a:effectLst/>
                <a:latin typeface="Abadi" panose="020B0604020104020204" pitchFamily="34" charset="0"/>
              </a:rPr>
              <a:t> missions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Success rates vary by orbit and payload mass, useful for mission planning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screenshot of a computer&#10;&#10;AI-generated content may be incorrect.">
            <a:extLst>
              <a:ext uri="{FF2B5EF4-FFF2-40B4-BE49-F238E27FC236}">
                <a16:creationId xmlns:a16="http://schemas.microsoft.com/office/drawing/2014/main" id="{A3FEE47C-298E-8925-C74F-3E03AFDB12D7}"/>
              </a:ext>
            </a:extLst>
          </p:cNvPr>
          <p:cNvPicPr>
            <a:picLocks noChangeAspect="1"/>
          </p:cNvPicPr>
          <p:nvPr/>
        </p:nvPicPr>
        <p:blipFill>
          <a:blip r:embed="rId3"/>
          <a:srcRect t="68316" r="40615"/>
          <a:stretch>
            <a:fillRect/>
          </a:stretch>
        </p:blipFill>
        <p:spPr>
          <a:xfrm>
            <a:off x="6577603" y="1785395"/>
            <a:ext cx="4557141" cy="3744423"/>
          </a:xfrm>
          <a:prstGeom prst="rect">
            <a:avLst/>
          </a:prstGeom>
        </p:spPr>
      </p:pic>
      <p:sp>
        <p:nvSpPr>
          <p:cNvPr id="7" name="Rectangle 1">
            <a:extLst>
              <a:ext uri="{FF2B5EF4-FFF2-40B4-BE49-F238E27FC236}">
                <a16:creationId xmlns:a16="http://schemas.microsoft.com/office/drawing/2014/main" id="{C8C45F3E-AF91-2A13-F708-627F9C6EF892}"/>
              </a:ext>
            </a:extLst>
          </p:cNvPr>
          <p:cNvSpPr>
            <a:spLocks noGrp="1" noChangeArrowheads="1"/>
          </p:cNvSpPr>
          <p:nvPr>
            <p:ph type="body" sz="half" idx="4294967295"/>
          </p:nvPr>
        </p:nvSpPr>
        <p:spPr bwMode="auto">
          <a:xfrm>
            <a:off x="932783" y="1668879"/>
            <a:ext cx="5503418"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X-axis</a:t>
            </a:r>
            <a:r>
              <a:rPr kumimoji="0" lang="en-US" altLang="en-US" sz="1800" b="0" i="0" u="none" strike="noStrike" cap="none" normalizeH="0" baseline="0" dirty="0">
                <a:ln>
                  <a:noFill/>
                </a:ln>
                <a:solidFill>
                  <a:schemeClr val="tx1"/>
                </a:solidFill>
                <a:effectLst/>
                <a:latin typeface="Abadi" panose="020B0604020104020204" pitchFamily="34" charset="0"/>
              </a:rPr>
              <a:t>: Year – from 2010 to 2020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Y-axis</a:t>
            </a:r>
            <a:r>
              <a:rPr kumimoji="0" lang="en-US" altLang="en-US" sz="1800" b="0" i="0" u="none" strike="noStrike" cap="none" normalizeH="0" baseline="0" dirty="0">
                <a:ln>
                  <a:noFill/>
                </a:ln>
                <a:solidFill>
                  <a:schemeClr val="tx1"/>
                </a:solidFill>
                <a:effectLst/>
                <a:latin typeface="Abadi" panose="020B0604020104020204" pitchFamily="34" charset="0"/>
              </a:rPr>
              <a:t>: Average Success Rate – calculated as the mean of the Class column (1 = success, 0 = failure)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Tool Used</a:t>
            </a:r>
            <a:r>
              <a:rPr kumimoji="0" lang="en-US" altLang="en-US" sz="1800" b="0" i="0" u="none" strike="noStrike" cap="none" normalizeH="0" baseline="0" dirty="0">
                <a:ln>
                  <a:noFill/>
                </a:ln>
                <a:solidFill>
                  <a:schemeClr val="tx1"/>
                </a:solidFill>
                <a:effectLst/>
                <a:latin typeface="Abadi" panose="020B0604020104020204" pitchFamily="34" charset="0"/>
              </a:rPr>
              <a:t>: Matplotlib line plot after grouping by year</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Insights</a:t>
            </a: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From </a:t>
            </a:r>
            <a:r>
              <a:rPr kumimoji="0" lang="en-US" altLang="en-US" sz="1800" b="1" i="0" u="none" strike="noStrike" cap="none" normalizeH="0" baseline="0" dirty="0">
                <a:ln>
                  <a:noFill/>
                </a:ln>
                <a:solidFill>
                  <a:schemeClr val="tx1"/>
                </a:solidFill>
                <a:effectLst/>
                <a:latin typeface="Abadi" panose="020B0604020104020204" pitchFamily="34" charset="0"/>
              </a:rPr>
              <a:t>2010 to 2013</a:t>
            </a:r>
            <a:r>
              <a:rPr kumimoji="0" lang="en-US" altLang="en-US" sz="1800" b="0" i="0" u="none" strike="noStrike" cap="none" normalizeH="0" baseline="0" dirty="0">
                <a:ln>
                  <a:noFill/>
                </a:ln>
                <a:solidFill>
                  <a:schemeClr val="tx1"/>
                </a:solidFill>
                <a:effectLst/>
                <a:latin typeface="Abadi" panose="020B0604020104020204" pitchFamily="34" charset="0"/>
              </a:rPr>
              <a:t>, the success rate remained at </a:t>
            </a:r>
            <a:r>
              <a:rPr kumimoji="0" lang="en-US" altLang="en-US" sz="1800" b="1" i="0" u="none" strike="noStrike" cap="none" normalizeH="0" baseline="0" dirty="0">
                <a:ln>
                  <a:noFill/>
                </a:ln>
                <a:solidFill>
                  <a:schemeClr val="tx1"/>
                </a:solidFill>
                <a:effectLst/>
                <a:latin typeface="Abadi" panose="020B0604020104020204" pitchFamily="34" charset="0"/>
              </a:rPr>
              <a:t>0.0</a:t>
            </a:r>
            <a:r>
              <a:rPr kumimoji="0" lang="en-US" altLang="en-US" sz="1800" b="0" i="0" u="none" strike="noStrike" cap="none" normalizeH="0" baseline="0" dirty="0">
                <a:ln>
                  <a:noFill/>
                </a:ln>
                <a:solidFill>
                  <a:schemeClr val="tx1"/>
                </a:solidFill>
                <a:effectLst/>
                <a:latin typeface="Abadi" panose="020B0604020104020204" pitchFamily="34" charset="0"/>
              </a:rPr>
              <a:t>, reflecting early-stage development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 steady rise begins in </a:t>
            </a:r>
            <a:r>
              <a:rPr kumimoji="0" lang="en-US" altLang="en-US" sz="1800" b="1" i="0" u="none" strike="noStrike" cap="none" normalizeH="0" baseline="0" dirty="0">
                <a:ln>
                  <a:noFill/>
                </a:ln>
                <a:solidFill>
                  <a:schemeClr val="tx1"/>
                </a:solidFill>
                <a:effectLst/>
                <a:latin typeface="Abadi" panose="020B0604020104020204" pitchFamily="34" charset="0"/>
              </a:rPr>
              <a:t>2014</a:t>
            </a:r>
            <a:r>
              <a:rPr kumimoji="0" lang="en-US" altLang="en-US" sz="1800" b="0" i="0" u="none" strike="noStrike" cap="none" normalizeH="0" baseline="0" dirty="0">
                <a:ln>
                  <a:noFill/>
                </a:ln>
                <a:solidFill>
                  <a:schemeClr val="tx1"/>
                </a:solidFill>
                <a:effectLst/>
                <a:latin typeface="Abadi" panose="020B0604020104020204" pitchFamily="34" charset="0"/>
              </a:rPr>
              <a:t>, reaching ~0.4 and climbing to </a:t>
            </a:r>
            <a:r>
              <a:rPr kumimoji="0" lang="en-US" altLang="en-US" sz="1800" b="1" i="0" u="none" strike="noStrike" cap="none" normalizeH="0" baseline="0" dirty="0">
                <a:ln>
                  <a:noFill/>
                </a:ln>
                <a:solidFill>
                  <a:schemeClr val="tx1"/>
                </a:solidFill>
                <a:effectLst/>
                <a:latin typeface="Abadi" panose="020B0604020104020204" pitchFamily="34" charset="0"/>
              </a:rPr>
              <a:t>0.8 by 2017</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 slight dip in </a:t>
            </a:r>
            <a:r>
              <a:rPr kumimoji="0" lang="en-US" altLang="en-US" sz="1800" b="1" i="0" u="none" strike="noStrike" cap="none" normalizeH="0" baseline="0" dirty="0">
                <a:ln>
                  <a:noFill/>
                </a:ln>
                <a:solidFill>
                  <a:schemeClr val="tx1"/>
                </a:solidFill>
                <a:effectLst/>
                <a:latin typeface="Abadi" panose="020B0604020104020204" pitchFamily="34" charset="0"/>
              </a:rPr>
              <a:t>2018</a:t>
            </a:r>
            <a:r>
              <a:rPr kumimoji="0" lang="en-US" altLang="en-US" sz="1800" b="0" i="0" u="none" strike="noStrike" cap="none" normalizeH="0" baseline="0" dirty="0">
                <a:ln>
                  <a:noFill/>
                </a:ln>
                <a:solidFill>
                  <a:schemeClr val="tx1"/>
                </a:solidFill>
                <a:effectLst/>
                <a:latin typeface="Abadi" panose="020B0604020104020204" pitchFamily="34" charset="0"/>
              </a:rPr>
              <a:t> suggests a temporary setback, followed by a peak near </a:t>
            </a:r>
            <a:r>
              <a:rPr kumimoji="0" lang="en-US" altLang="en-US" sz="1800" b="1" i="0" u="none" strike="noStrike" cap="none" normalizeH="0" baseline="0" dirty="0">
                <a:ln>
                  <a:noFill/>
                </a:ln>
                <a:solidFill>
                  <a:schemeClr val="tx1"/>
                </a:solidFill>
                <a:effectLst/>
                <a:latin typeface="Abadi" panose="020B0604020104020204" pitchFamily="34" charset="0"/>
              </a:rPr>
              <a:t>0.9 in 2019</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badi" panose="020B0604020104020204" pitchFamily="34" charset="0"/>
              </a:rPr>
              <a:t>2020</a:t>
            </a:r>
            <a:r>
              <a:rPr kumimoji="0" lang="en-US" altLang="en-US" sz="1800" b="0" i="0" u="none" strike="noStrike" cap="none" normalizeH="0" baseline="0" dirty="0">
                <a:ln>
                  <a:noFill/>
                </a:ln>
                <a:solidFill>
                  <a:schemeClr val="tx1"/>
                </a:solidFill>
                <a:effectLst/>
                <a:latin typeface="Abadi" panose="020B0604020104020204" pitchFamily="34" charset="0"/>
              </a:rPr>
              <a:t> shows a small decline but maintains a high success rate (~0.85), indicating overall maturity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Content Placeholder 1">
            <a:extLst>
              <a:ext uri="{FF2B5EF4-FFF2-40B4-BE49-F238E27FC236}">
                <a16:creationId xmlns:a16="http://schemas.microsoft.com/office/drawing/2014/main" id="{6A9C942D-F13D-E163-3DDF-B023C401FE1A}"/>
              </a:ext>
            </a:extLst>
          </p:cNvPr>
          <p:cNvPicPr>
            <a:picLocks noGrp="1" noChangeAspect="1"/>
          </p:cNvPicPr>
          <p:nvPr>
            <p:ph idx="4294967295"/>
          </p:nvPr>
        </p:nvPicPr>
        <p:blipFill>
          <a:blip r:embed="rId3"/>
          <a:stretch>
            <a:fillRect/>
          </a:stretch>
        </p:blipFill>
        <p:spPr>
          <a:xfrm>
            <a:off x="6246886" y="1738320"/>
            <a:ext cx="5038725" cy="2847975"/>
          </a:xfrm>
          <a:prstGeom prst="rect">
            <a:avLst/>
          </a:prstGeom>
        </p:spPr>
      </p:pic>
      <p:sp>
        <p:nvSpPr>
          <p:cNvPr id="7" name="TextBox 6">
            <a:extLst>
              <a:ext uri="{FF2B5EF4-FFF2-40B4-BE49-F238E27FC236}">
                <a16:creationId xmlns:a16="http://schemas.microsoft.com/office/drawing/2014/main" id="{C35DEEBD-854A-4240-4A3D-0728D03CE649}"/>
              </a:ext>
            </a:extLst>
          </p:cNvPr>
          <p:cNvSpPr txBox="1"/>
          <p:nvPr/>
        </p:nvSpPr>
        <p:spPr>
          <a:xfrm>
            <a:off x="770011" y="1947580"/>
            <a:ext cx="5325989" cy="2031325"/>
          </a:xfrm>
          <a:prstGeom prst="rect">
            <a:avLst/>
          </a:prstGeom>
          <a:noFill/>
        </p:spPr>
        <p:txBody>
          <a:bodyPr wrap="square">
            <a:spAutoFit/>
          </a:bodyPr>
          <a:lstStyle/>
          <a:p>
            <a:pPr>
              <a:buNone/>
            </a:pPr>
            <a:r>
              <a:rPr lang="en-US" dirty="0">
                <a:latin typeface="Abadi" panose="020B0604020104020204" pitchFamily="34" charset="0"/>
              </a:rPr>
              <a:t>This query extracts all unique launch site names from the SpaceX dataset using the DISTINCT clause. These four sites represent the primary operational bases for Falcon 9 missions. Identifying them is a foundational step for analyzing site-specific performance, success rates, and payload trends in later visualizations and predictive models.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5723" y="1387004"/>
            <a:ext cx="9745589" cy="4351338"/>
          </a:xfrm>
          <a:prstGeom prst="rect">
            <a:avLst/>
          </a:prstGeom>
        </p:spPr>
        <p:txBody>
          <a:bodyPr>
            <a:normAutofit/>
          </a:bodyPr>
          <a:lstStyle/>
          <a:p>
            <a:pPr marL="0" indent="0">
              <a:buNone/>
            </a:pPr>
            <a:r>
              <a:rPr lang="en-US" sz="1800" dirty="0">
                <a:latin typeface="Abadi" panose="020B0604020104020204" pitchFamily="34" charset="0"/>
              </a:rPr>
              <a:t>This query filters launch records where the site name starts with 'CCA', capturing missions from </a:t>
            </a:r>
            <a:r>
              <a:rPr lang="en-US" sz="1800" b="1" dirty="0">
                <a:latin typeface="Abadi" panose="020B0604020104020204" pitchFamily="34" charset="0"/>
              </a:rPr>
              <a:t>Cape Canaveral Air Force Station (CCAFS)</a:t>
            </a:r>
            <a:r>
              <a:rPr lang="en-US" sz="1800" dirty="0">
                <a:latin typeface="Abadi" panose="020B0604020104020204" pitchFamily="34" charset="0"/>
              </a:rPr>
              <a:t>. These early Falcon 9 launches show:</a:t>
            </a:r>
          </a:p>
          <a:p>
            <a:r>
              <a:rPr lang="en-US" sz="1800" dirty="0">
                <a:latin typeface="Abadi" panose="020B0604020104020204" pitchFamily="34" charset="0"/>
              </a:rPr>
              <a:t>Consistent use of </a:t>
            </a:r>
            <a:r>
              <a:rPr lang="en-US" sz="1800" b="1" dirty="0">
                <a:latin typeface="Abadi" panose="020B0604020104020204" pitchFamily="34" charset="0"/>
              </a:rPr>
              <a:t>LEO orbit</a:t>
            </a:r>
            <a:endParaRPr lang="en-US" sz="1800" dirty="0">
              <a:latin typeface="Abadi" panose="020B0604020104020204" pitchFamily="34" charset="0"/>
            </a:endParaRPr>
          </a:p>
          <a:p>
            <a:r>
              <a:rPr lang="en-US" sz="1800" dirty="0">
                <a:latin typeface="Abadi" panose="020B0604020104020204" pitchFamily="34" charset="0"/>
              </a:rPr>
              <a:t>Gradual increase in </a:t>
            </a:r>
            <a:r>
              <a:rPr lang="en-US" sz="1800" b="1" dirty="0">
                <a:latin typeface="Abadi" panose="020B0604020104020204" pitchFamily="34" charset="0"/>
              </a:rPr>
              <a:t>payload mass</a:t>
            </a:r>
            <a:endParaRPr lang="en-US" sz="1800" dirty="0">
              <a:latin typeface="Abadi" panose="020B0604020104020204" pitchFamily="34" charset="0"/>
            </a:endParaRPr>
          </a:p>
          <a:p>
            <a:r>
              <a:rPr lang="en-US" sz="1800" dirty="0">
                <a:latin typeface="Abadi" panose="020B0604020104020204" pitchFamily="34" charset="0"/>
              </a:rPr>
              <a:t>Mostly </a:t>
            </a:r>
            <a:r>
              <a:rPr lang="en-US" sz="1800" b="1" dirty="0">
                <a:latin typeface="Abadi" panose="020B0604020104020204" pitchFamily="34" charset="0"/>
              </a:rPr>
              <a:t>successful missions</a:t>
            </a:r>
            <a:r>
              <a:rPr lang="en-US" sz="1800" dirty="0">
                <a:latin typeface="Abadi" panose="020B0604020104020204" pitchFamily="34" charset="0"/>
              </a:rPr>
              <a:t>, though early landings were either </a:t>
            </a:r>
            <a:r>
              <a:rPr lang="en-US" sz="1800" b="1" dirty="0">
                <a:latin typeface="Abadi" panose="020B0604020104020204" pitchFamily="34" charset="0"/>
              </a:rPr>
              <a:t>unsuccessful</a:t>
            </a:r>
            <a:r>
              <a:rPr lang="en-US" sz="1800" dirty="0">
                <a:latin typeface="Abadi" panose="020B0604020104020204" pitchFamily="34" charset="0"/>
              </a:rPr>
              <a:t> or </a:t>
            </a:r>
            <a:r>
              <a:rPr lang="en-US" sz="1800" b="1" dirty="0">
                <a:latin typeface="Abadi" panose="020B0604020104020204" pitchFamily="34" charset="0"/>
              </a:rPr>
              <a:t>not attempted</a:t>
            </a:r>
            <a:endParaRPr lang="en-US" sz="1800" dirty="0">
              <a:latin typeface="Abadi" panose="020B0604020104020204" pitchFamily="34" charset="0"/>
            </a:endParaRPr>
          </a:p>
          <a:p>
            <a:pPr marL="0" indent="0">
              <a:buNone/>
            </a:pPr>
            <a:r>
              <a:rPr lang="en-US" sz="1800" dirty="0">
                <a:latin typeface="Abadi" panose="020B0604020104020204" pitchFamily="34" charset="0"/>
              </a:rPr>
              <a:t>This subset is useful for analyzing SpaceX’s early launch performance and site-specific trends.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FB61AFB8-5F1F-7248-46B5-9763151BA75A}"/>
              </a:ext>
            </a:extLst>
          </p:cNvPr>
          <p:cNvPicPr>
            <a:picLocks noChangeAspect="1"/>
          </p:cNvPicPr>
          <p:nvPr/>
        </p:nvPicPr>
        <p:blipFill>
          <a:blip r:embed="rId3"/>
          <a:stretch>
            <a:fillRect/>
          </a:stretch>
        </p:blipFill>
        <p:spPr>
          <a:xfrm>
            <a:off x="770010" y="3520062"/>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722" y="1415499"/>
            <a:ext cx="9745589" cy="4351338"/>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query calculates the </a:t>
            </a:r>
            <a:r>
              <a:rPr lang="en-US" sz="1800" b="1" dirty="0">
                <a:latin typeface="Abadi" panose="020B0604020104020204" pitchFamily="34" charset="0"/>
              </a:rPr>
              <a:t>total payload mass</a:t>
            </a:r>
            <a:r>
              <a:rPr lang="en-US" sz="1800" dirty="0">
                <a:latin typeface="Abadi" panose="020B0604020104020204" pitchFamily="34" charset="0"/>
              </a:rPr>
              <a:t> delivered by SpaceX boosters for NASA’s </a:t>
            </a:r>
            <a:r>
              <a:rPr lang="en-US" sz="1800" b="1" dirty="0">
                <a:latin typeface="Abadi" panose="020B0604020104020204" pitchFamily="34" charset="0"/>
              </a:rPr>
              <a:t>Commercial Resupply Services (CRS)</a:t>
            </a:r>
            <a:r>
              <a:rPr lang="en-US" sz="1800" dirty="0">
                <a:latin typeface="Abadi" panose="020B0604020104020204" pitchFamily="34" charset="0"/>
              </a:rPr>
              <a:t> missions. Using the SUM() function on the </a:t>
            </a:r>
            <a:r>
              <a:rPr lang="en-US" sz="1800" dirty="0" err="1">
                <a:latin typeface="Abadi" panose="020B0604020104020204" pitchFamily="34" charset="0"/>
              </a:rPr>
              <a:t>PayloadMassKG</a:t>
            </a:r>
            <a:r>
              <a:rPr lang="en-US" sz="1800" dirty="0">
                <a:latin typeface="Abadi" panose="020B0604020104020204" pitchFamily="34" charset="0"/>
              </a:rPr>
              <a:t> column and filtering by Customer = 'NASA (CRS)', we find that these missions collectively transported </a:t>
            </a:r>
            <a:r>
              <a:rPr lang="en-US" sz="1800" b="1" dirty="0">
                <a:latin typeface="Abadi" panose="020B0604020104020204" pitchFamily="34" charset="0"/>
              </a:rPr>
              <a:t>45,996 kilograms</a:t>
            </a:r>
            <a:r>
              <a:rPr lang="en-US" sz="1800" dirty="0">
                <a:latin typeface="Abadi" panose="020B0604020104020204" pitchFamily="34" charset="0"/>
              </a:rPr>
              <a:t> of cargo—highlighting SpaceX’s critical role in supporting ISS logistics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4281E280-EE3A-DDA2-293C-F950EFF852C4}"/>
              </a:ext>
            </a:extLst>
          </p:cNvPr>
          <p:cNvPicPr>
            <a:picLocks noChangeAspect="1"/>
          </p:cNvPicPr>
          <p:nvPr/>
        </p:nvPicPr>
        <p:blipFill>
          <a:blip r:embed="rId3"/>
          <a:stretch>
            <a:fillRect/>
          </a:stretch>
        </p:blipFill>
        <p:spPr>
          <a:xfrm>
            <a:off x="1950881"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800" dirty="0">
                <a:latin typeface="Abadi" panose="020B0604020104020204" pitchFamily="34" charset="0"/>
              </a:rPr>
              <a:t>This query calculates the </a:t>
            </a:r>
            <a:r>
              <a:rPr lang="en-US" sz="1800" b="1" dirty="0">
                <a:latin typeface="Abadi" panose="020B0604020104020204" pitchFamily="34" charset="0"/>
              </a:rPr>
              <a:t>average payload mass</a:t>
            </a:r>
            <a:r>
              <a:rPr lang="en-US" sz="1800" dirty="0">
                <a:latin typeface="Abadi" panose="020B0604020104020204" pitchFamily="34" charset="0"/>
              </a:rPr>
              <a:t> delivered by the </a:t>
            </a:r>
            <a:r>
              <a:rPr lang="en-US" sz="1800" b="1" dirty="0">
                <a:latin typeface="Abadi" panose="020B0604020104020204" pitchFamily="34" charset="0"/>
              </a:rPr>
              <a:t>F9 v1.1</a:t>
            </a:r>
            <a:r>
              <a:rPr lang="en-US" sz="1800" dirty="0">
                <a:latin typeface="Abadi" panose="020B0604020104020204" pitchFamily="34" charset="0"/>
              </a:rPr>
              <a:t> booster version using the AVG() function. The result—</a:t>
            </a:r>
            <a:r>
              <a:rPr lang="en-US" sz="1800" b="1" dirty="0">
                <a:latin typeface="Abadi" panose="020B0604020104020204" pitchFamily="34" charset="0"/>
              </a:rPr>
              <a:t>2,928.4 kilograms</a:t>
            </a:r>
            <a:r>
              <a:rPr lang="en-US" sz="1800" dirty="0">
                <a:latin typeface="Abadi" panose="020B0604020104020204" pitchFamily="34" charset="0"/>
              </a:rPr>
              <a:t>—reflects the typical cargo capacity for missions using this early Falcon 9 variant. It’s a useful benchmark for comparing performance across booster generations</a:t>
            </a:r>
            <a:r>
              <a:rPr lang="en-US" sz="2400"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CE87146-ECE1-D144-3195-3F22FDD57CF0}"/>
              </a:ext>
            </a:extLst>
          </p:cNvPr>
          <p:cNvPicPr>
            <a:picLocks noChangeAspect="1"/>
          </p:cNvPicPr>
          <p:nvPr/>
        </p:nvPicPr>
        <p:blipFill>
          <a:blip r:embed="rId3"/>
          <a:stretch>
            <a:fillRect/>
          </a:stretch>
        </p:blipFill>
        <p:spPr>
          <a:xfrm>
            <a:off x="2695441" y="3356446"/>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32119"/>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a:extLst>
              <a:ext uri="{FF2B5EF4-FFF2-40B4-BE49-F238E27FC236}">
                <a16:creationId xmlns:a16="http://schemas.microsoft.com/office/drawing/2014/main" id="{7512F223-CAD4-7144-6F17-1EE07841DF36}"/>
              </a:ext>
            </a:extLst>
          </p:cNvPr>
          <p:cNvSpPr>
            <a:spLocks noChangeArrowheads="1"/>
          </p:cNvSpPr>
          <p:nvPr/>
        </p:nvSpPr>
        <p:spPr bwMode="auto">
          <a:xfrm>
            <a:off x="1005681" y="1941419"/>
            <a:ext cx="798648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Collected launch data using SpaceX API and static JSON files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Cleaned and filtered data for single-core, single-payload launches post-2010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Performed EDA using Pandas, Matplotlib, Seaborn, and SQL queries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Built interactive visualizations with Folium and </a:t>
            </a:r>
            <a:r>
              <a:rPr kumimoji="0" lang="en-US" altLang="en-US" sz="1800" b="0" i="0" u="none" strike="noStrike" cap="none" normalizeH="0" baseline="0" dirty="0" err="1">
                <a:ln>
                  <a:noFill/>
                </a:ln>
                <a:solidFill>
                  <a:schemeClr val="tx1"/>
                </a:solidFill>
                <a:effectLst/>
                <a:latin typeface="Abadi" panose="020B0604020104020204" pitchFamily="34" charset="0"/>
              </a:rPr>
              <a:t>Plotly</a:t>
            </a:r>
            <a:r>
              <a:rPr kumimoji="0" lang="en-US" altLang="en-US" sz="1800" b="0" i="0" u="none" strike="noStrike" cap="none" normalizeH="0" baseline="0" dirty="0">
                <a:ln>
                  <a:noFill/>
                </a:ln>
                <a:solidFill>
                  <a:schemeClr val="tx1"/>
                </a:solidFill>
                <a:effectLst/>
                <a:latin typeface="Abadi" panose="020B0604020104020204" pitchFamily="34" charset="0"/>
              </a:rPr>
              <a:t> Dash </a:t>
            </a: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Applied classification models to predict Falcon 9 landing success </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lang="en-US" altLang="en-US" dirty="0">
              <a:latin typeface="Abadi" panose="020B0604020104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p:txBody>
      </p:sp>
      <p:sp>
        <p:nvSpPr>
          <p:cNvPr id="3" name="Rectangle 2">
            <a:extLst>
              <a:ext uri="{FF2B5EF4-FFF2-40B4-BE49-F238E27FC236}">
                <a16:creationId xmlns:a16="http://schemas.microsoft.com/office/drawing/2014/main" id="{9F13AF57-065D-6042-E224-5E70D8333E7B}"/>
              </a:ext>
            </a:extLst>
          </p:cNvPr>
          <p:cNvSpPr>
            <a:spLocks noChangeArrowheads="1"/>
          </p:cNvSpPr>
          <p:nvPr/>
        </p:nvSpPr>
        <p:spPr bwMode="auto">
          <a:xfrm>
            <a:off x="901986" y="4385973"/>
            <a:ext cx="954780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Identified key features influencing landing success: payload mass, booster version, launch site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Achieved [insert your model accuracy here] accuracy using [model name]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Created an interactive dashboard for launch insights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Mapped launch sites and outcomes using Folium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Extracted SQL-based insights on launch frequency and success rates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0772" y="1387219"/>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latin typeface="Abadi" panose="020B0604020104020204" pitchFamily="34" charset="0"/>
              </a:rPr>
              <a:t>This query uses the MIN() function to identify the </a:t>
            </a:r>
            <a:r>
              <a:rPr lang="en-US" sz="1800" b="1" dirty="0">
                <a:latin typeface="Abadi" panose="020B0604020104020204" pitchFamily="34" charset="0"/>
              </a:rPr>
              <a:t>earliest date</a:t>
            </a:r>
            <a:r>
              <a:rPr lang="en-US" sz="1800" dirty="0">
                <a:latin typeface="Abadi" panose="020B0604020104020204" pitchFamily="34" charset="0"/>
              </a:rPr>
              <a:t> when a SpaceX booster successfully landed on a </a:t>
            </a:r>
            <a:r>
              <a:rPr lang="en-US" sz="1800" b="1" dirty="0">
                <a:latin typeface="Abadi" panose="020B0604020104020204" pitchFamily="34" charset="0"/>
              </a:rPr>
              <a:t>ground pad</a:t>
            </a:r>
            <a:r>
              <a:rPr lang="en-US" sz="1800" dirty="0">
                <a:latin typeface="Abadi" panose="020B0604020104020204" pitchFamily="34" charset="0"/>
              </a:rPr>
              <a:t>. The result—</a:t>
            </a:r>
            <a:r>
              <a:rPr lang="en-US" sz="1800" b="1" dirty="0">
                <a:latin typeface="Abadi" panose="020B0604020104020204" pitchFamily="34" charset="0"/>
              </a:rPr>
              <a:t>December 22, 2015</a:t>
            </a:r>
            <a:r>
              <a:rPr lang="en-US" sz="1800" dirty="0">
                <a:latin typeface="Abadi" panose="020B0604020104020204" pitchFamily="34" charset="0"/>
              </a:rPr>
              <a:t>—marks a historic milestone in reusable rocket technology, showcasing SpaceX’s breakthrough in precision landing.</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243D6C34-11B9-5E95-F178-84BA4331D6BC}"/>
              </a:ext>
            </a:extLst>
          </p:cNvPr>
          <p:cNvPicPr>
            <a:picLocks noChangeAspect="1"/>
          </p:cNvPicPr>
          <p:nvPr/>
        </p:nvPicPr>
        <p:blipFill>
          <a:blip r:embed="rId3"/>
          <a:stretch>
            <a:fillRect/>
          </a:stretch>
        </p:blipFill>
        <p:spPr>
          <a:xfrm>
            <a:off x="2772725" y="2882245"/>
            <a:ext cx="7160710" cy="285631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marL="0" indent="0">
              <a:buNone/>
            </a:pPr>
            <a:r>
              <a:rPr lang="en-US" sz="1800" dirty="0">
                <a:latin typeface="Abadi" panose="020B0604020104020204" pitchFamily="34" charset="0"/>
              </a:rPr>
              <a:t>This query filters for boosters that:</a:t>
            </a:r>
          </a:p>
          <a:p>
            <a:r>
              <a:rPr lang="en-US" sz="1800" b="1" dirty="0">
                <a:latin typeface="Abadi" panose="020B0604020104020204" pitchFamily="34" charset="0"/>
              </a:rPr>
              <a:t>Landed successfully</a:t>
            </a:r>
            <a:r>
              <a:rPr lang="en-US" sz="1800" dirty="0">
                <a:latin typeface="Abadi" panose="020B0604020104020204" pitchFamily="34" charset="0"/>
              </a:rPr>
              <a:t> on a </a:t>
            </a:r>
            <a:r>
              <a:rPr lang="en-US" sz="1800" b="1" dirty="0">
                <a:latin typeface="Abadi" panose="020B0604020104020204" pitchFamily="34" charset="0"/>
              </a:rPr>
              <a:t>drone ship</a:t>
            </a:r>
            <a:endParaRPr lang="en-US" sz="1800" dirty="0">
              <a:latin typeface="Abadi" panose="020B0604020104020204" pitchFamily="34" charset="0"/>
            </a:endParaRPr>
          </a:p>
          <a:p>
            <a:r>
              <a:rPr lang="en-US" sz="1800" dirty="0">
                <a:latin typeface="Abadi" panose="020B0604020104020204" pitchFamily="34" charset="0"/>
              </a:rPr>
              <a:t>Carried a </a:t>
            </a:r>
            <a:r>
              <a:rPr lang="en-US" sz="1800" b="1" dirty="0">
                <a:latin typeface="Abadi" panose="020B0604020104020204" pitchFamily="34" charset="0"/>
              </a:rPr>
              <a:t>payload mass between 4000 and 6000 kg</a:t>
            </a:r>
            <a:endParaRPr lang="en-US" sz="1800" dirty="0">
              <a:latin typeface="Abadi" panose="020B0604020104020204" pitchFamily="34" charset="0"/>
            </a:endParaRPr>
          </a:p>
          <a:p>
            <a:pPr marL="0" indent="0">
              <a:buNone/>
            </a:pPr>
            <a:r>
              <a:rPr lang="en-US" sz="1800" dirty="0">
                <a:latin typeface="Abadi" panose="020B0604020104020204" pitchFamily="34" charset="0"/>
              </a:rPr>
              <a:t>The result highlights </a:t>
            </a:r>
            <a:r>
              <a:rPr lang="en-US" sz="1800" b="1" dirty="0">
                <a:latin typeface="Abadi" panose="020B0604020104020204" pitchFamily="34" charset="0"/>
              </a:rPr>
              <a:t>Falcon 9 Full Thrust (FT)</a:t>
            </a:r>
            <a:r>
              <a:rPr lang="en-US" sz="1800" dirty="0">
                <a:latin typeface="Abadi" panose="020B0604020104020204" pitchFamily="34" charset="0"/>
              </a:rPr>
              <a:t> variants that consistently performed well under mid-weight payload conditions. These boosters demonstrate SpaceX’s precision in balancing payload delivery with reusable landing technology.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45FCCE22-79C8-AD56-7E36-C0AF929AECB1}"/>
              </a:ext>
            </a:extLst>
          </p:cNvPr>
          <p:cNvPicPr>
            <a:picLocks noChangeAspect="1"/>
          </p:cNvPicPr>
          <p:nvPr/>
        </p:nvPicPr>
        <p:blipFill>
          <a:blip r:embed="rId3"/>
          <a:stretch>
            <a:fillRect/>
          </a:stretch>
        </p:blipFill>
        <p:spPr>
          <a:xfrm>
            <a:off x="4096722" y="3687776"/>
            <a:ext cx="3998555" cy="27394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5325990" cy="4351338"/>
          </a:xfrm>
          <a:prstGeom prst="rect">
            <a:avLst/>
          </a:prstGeom>
        </p:spPr>
        <p:txBody>
          <a:bodyPr>
            <a:normAutofit/>
          </a:bodyPr>
          <a:lstStyle/>
          <a:p>
            <a:pPr marL="0" indent="0">
              <a:buNone/>
            </a:pPr>
            <a:r>
              <a:rPr lang="en-US" sz="1800" dirty="0">
                <a:latin typeface="Abadi" panose="020B0604020104020204" pitchFamily="34" charset="0"/>
              </a:rPr>
              <a:t>These queries count the number of </a:t>
            </a:r>
            <a:r>
              <a:rPr lang="en-US" sz="1800" b="1" dirty="0">
                <a:latin typeface="Abadi" panose="020B0604020104020204" pitchFamily="34" charset="0"/>
              </a:rPr>
              <a:t>successful</a:t>
            </a:r>
            <a:r>
              <a:rPr lang="en-US" sz="1800" dirty="0">
                <a:latin typeface="Abadi" panose="020B0604020104020204" pitchFamily="34" charset="0"/>
              </a:rPr>
              <a:t> and </a:t>
            </a:r>
            <a:r>
              <a:rPr lang="en-US" sz="1800" b="1" dirty="0">
                <a:latin typeface="Abadi" panose="020B0604020104020204" pitchFamily="34" charset="0"/>
              </a:rPr>
              <a:t>failed</a:t>
            </a:r>
            <a:r>
              <a:rPr lang="en-US" sz="1800" dirty="0">
                <a:latin typeface="Abadi" panose="020B0604020104020204" pitchFamily="34" charset="0"/>
              </a:rPr>
              <a:t> mission outcomes using the COUNT() function and filtering with LIKE 'Success%' and LIKE 'Failure%'. The results show that SpaceX achieved a </a:t>
            </a:r>
            <a:r>
              <a:rPr lang="en-US" sz="1800" b="1" dirty="0">
                <a:latin typeface="Abadi" panose="020B0604020104020204" pitchFamily="34" charset="0"/>
              </a:rPr>
              <a:t>high success rate</a:t>
            </a:r>
            <a:r>
              <a:rPr lang="en-US" sz="1800" dirty="0">
                <a:latin typeface="Abadi" panose="020B0604020104020204" pitchFamily="34" charset="0"/>
              </a:rPr>
              <a:t>, with </a:t>
            </a:r>
            <a:r>
              <a:rPr lang="en-US" sz="1800" b="1" dirty="0">
                <a:latin typeface="Abadi" panose="020B0604020104020204" pitchFamily="34" charset="0"/>
              </a:rPr>
              <a:t>100 successful launches</a:t>
            </a:r>
            <a:r>
              <a:rPr lang="en-US" sz="1800" dirty="0">
                <a:latin typeface="Abadi" panose="020B0604020104020204" pitchFamily="34" charset="0"/>
              </a:rPr>
              <a:t> compared to </a:t>
            </a:r>
            <a:r>
              <a:rPr lang="en-US" sz="1800" b="1" dirty="0">
                <a:latin typeface="Abadi" panose="020B0604020104020204" pitchFamily="34" charset="0"/>
              </a:rPr>
              <a:t>16 failures</a:t>
            </a:r>
            <a:r>
              <a:rPr lang="en-US" sz="1800" dirty="0">
                <a:latin typeface="Abadi" panose="020B0604020104020204" pitchFamily="34" charset="0"/>
              </a:rPr>
              <a:t>, reflecting strong reliability and continuous improvement in launch operations.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9D060E2-CFD8-3BB7-96BB-0ADF8499E91A}"/>
              </a:ext>
            </a:extLst>
          </p:cNvPr>
          <p:cNvPicPr>
            <a:picLocks noChangeAspect="1"/>
          </p:cNvPicPr>
          <p:nvPr/>
        </p:nvPicPr>
        <p:blipFill>
          <a:blip r:embed="rId3"/>
          <a:stretch>
            <a:fillRect/>
          </a:stretch>
        </p:blipFill>
        <p:spPr>
          <a:xfrm>
            <a:off x="6176720" y="1727201"/>
            <a:ext cx="4739519" cy="42983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738C8134-DE36-5035-632D-138A805FE7FF}"/>
              </a:ext>
            </a:extLst>
          </p:cNvPr>
          <p:cNvPicPr>
            <a:picLocks noChangeAspect="1"/>
          </p:cNvPicPr>
          <p:nvPr/>
        </p:nvPicPr>
        <p:blipFill>
          <a:blip r:embed="rId3"/>
          <a:stretch>
            <a:fillRect/>
          </a:stretch>
        </p:blipFill>
        <p:spPr>
          <a:xfrm>
            <a:off x="4986779" y="1658293"/>
            <a:ext cx="5683955" cy="4518670"/>
          </a:xfrm>
          <a:prstGeom prst="rect">
            <a:avLst/>
          </a:prstGeom>
        </p:spPr>
      </p:pic>
      <p:sp>
        <p:nvSpPr>
          <p:cNvPr id="7" name="TextBox 6">
            <a:extLst>
              <a:ext uri="{FF2B5EF4-FFF2-40B4-BE49-F238E27FC236}">
                <a16:creationId xmlns:a16="http://schemas.microsoft.com/office/drawing/2014/main" id="{51086F0A-A056-5113-54E2-C11534CB0DAA}"/>
              </a:ext>
            </a:extLst>
          </p:cNvPr>
          <p:cNvSpPr txBox="1"/>
          <p:nvPr/>
        </p:nvSpPr>
        <p:spPr>
          <a:xfrm>
            <a:off x="770011" y="1650407"/>
            <a:ext cx="3987538" cy="2585323"/>
          </a:xfrm>
          <a:prstGeom prst="rect">
            <a:avLst/>
          </a:prstGeom>
          <a:noFill/>
        </p:spPr>
        <p:txBody>
          <a:bodyPr wrap="square">
            <a:spAutoFit/>
          </a:bodyPr>
          <a:lstStyle/>
          <a:p>
            <a:pPr>
              <a:buNone/>
            </a:pPr>
            <a:r>
              <a:rPr lang="en-US" dirty="0">
                <a:latin typeface="Abadi" panose="020B0604020104020204" pitchFamily="34" charset="0"/>
              </a:rPr>
              <a:t>This query identifies all </a:t>
            </a:r>
            <a:r>
              <a:rPr lang="en-US" b="1" dirty="0">
                <a:latin typeface="Abadi" panose="020B0604020104020204" pitchFamily="34" charset="0"/>
              </a:rPr>
              <a:t>booster versions</a:t>
            </a:r>
            <a:r>
              <a:rPr lang="en-US" dirty="0">
                <a:latin typeface="Abadi" panose="020B0604020104020204" pitchFamily="34" charset="0"/>
              </a:rPr>
              <a:t> that achieved the </a:t>
            </a:r>
            <a:r>
              <a:rPr lang="en-US" b="1" dirty="0">
                <a:latin typeface="Abadi" panose="020B0604020104020204" pitchFamily="34" charset="0"/>
              </a:rPr>
              <a:t>maximum recorded payload mass</a:t>
            </a:r>
            <a:r>
              <a:rPr lang="en-US" dirty="0">
                <a:latin typeface="Abadi" panose="020B0604020104020204" pitchFamily="34" charset="0"/>
              </a:rPr>
              <a:t> using a subquery with MAX(</a:t>
            </a:r>
            <a:r>
              <a:rPr lang="en-US" dirty="0" err="1">
                <a:latin typeface="Abadi" panose="020B0604020104020204" pitchFamily="34" charset="0"/>
              </a:rPr>
              <a:t>PayloadMassKG</a:t>
            </a:r>
            <a:r>
              <a:rPr lang="en-US" dirty="0">
                <a:latin typeface="Abadi" panose="020B0604020104020204" pitchFamily="34" charset="0"/>
              </a:rPr>
              <a:t>). The result highlights the </a:t>
            </a:r>
            <a:r>
              <a:rPr lang="en-US" b="1" dirty="0">
                <a:latin typeface="Abadi" panose="020B0604020104020204" pitchFamily="34" charset="0"/>
              </a:rPr>
              <a:t>Falcon 9 Block 5</a:t>
            </a:r>
            <a:r>
              <a:rPr lang="en-US" dirty="0">
                <a:latin typeface="Abadi" panose="020B0604020104020204" pitchFamily="34" charset="0"/>
              </a:rPr>
              <a:t> series as SpaceX’s most capable boosters in terms of payload delivery—key players in high-capacity missions.</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2559" y="1674235"/>
            <a:ext cx="10515600" cy="1182471"/>
          </a:xfrm>
          <a:prstGeom prst="rect">
            <a:avLst/>
          </a:prstGeom>
        </p:spPr>
        <p:txBody>
          <a:bodyPr lIns="91440" tIns="45720" rIns="91440" bIns="45720" anchor="t">
            <a:normAutofit/>
          </a:bodyPr>
          <a:lstStyle/>
          <a:p>
            <a:pPr marL="0" indent="0">
              <a:lnSpc>
                <a:spcPct val="100000"/>
              </a:lnSpc>
              <a:spcBef>
                <a:spcPts val="1400"/>
              </a:spcBef>
              <a:buNone/>
            </a:pPr>
            <a:r>
              <a:rPr lang="en-US" sz="1800" dirty="0">
                <a:latin typeface="Abadi" panose="020B0604020104020204" pitchFamily="34" charset="0"/>
              </a:rPr>
              <a:t>This query filters for </a:t>
            </a:r>
            <a:r>
              <a:rPr lang="en-US" sz="1800" b="1" dirty="0">
                <a:latin typeface="Abadi" panose="020B0604020104020204" pitchFamily="34" charset="0"/>
              </a:rPr>
              <a:t>failed drone ship landings</a:t>
            </a:r>
            <a:r>
              <a:rPr lang="en-US" sz="1800" dirty="0">
                <a:latin typeface="Abadi" panose="020B0604020104020204" pitchFamily="34" charset="0"/>
              </a:rPr>
              <a:t> that occurred in </a:t>
            </a:r>
            <a:r>
              <a:rPr lang="en-US" sz="1800" b="1" dirty="0">
                <a:latin typeface="Abadi" panose="020B0604020104020204" pitchFamily="34" charset="0"/>
              </a:rPr>
              <a:t>2015</a:t>
            </a:r>
            <a:r>
              <a:rPr lang="en-US" sz="1800" dirty="0">
                <a:latin typeface="Abadi" panose="020B0604020104020204" pitchFamily="34" charset="0"/>
              </a:rPr>
              <a:t>, revealing two missions using </a:t>
            </a:r>
            <a:r>
              <a:rPr lang="en-US" sz="1800" b="1" dirty="0">
                <a:latin typeface="Abadi" panose="020B0604020104020204" pitchFamily="34" charset="0"/>
              </a:rPr>
              <a:t>Falcon 9 v1.1</a:t>
            </a:r>
            <a:r>
              <a:rPr lang="en-US" sz="1800" dirty="0">
                <a:latin typeface="Abadi" panose="020B0604020104020204" pitchFamily="34" charset="0"/>
              </a:rPr>
              <a:t> boosters launched from </a:t>
            </a:r>
            <a:r>
              <a:rPr lang="en-US" sz="1800" b="1" dirty="0">
                <a:latin typeface="Abadi" panose="020B0604020104020204" pitchFamily="34" charset="0"/>
              </a:rPr>
              <a:t>Cape Canaveral (CCAFS LC-40)</a:t>
            </a:r>
            <a:r>
              <a:rPr lang="en-US" sz="1800" dirty="0">
                <a:latin typeface="Abadi" panose="020B0604020104020204" pitchFamily="34" charset="0"/>
              </a:rPr>
              <a:t>. These early attempts reflect SpaceX’s experimental phase in perfecting autonomous sea landings—a critical step toward reusability.</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750351E-A941-ECD4-5449-AB885105F8F1}"/>
              </a:ext>
            </a:extLst>
          </p:cNvPr>
          <p:cNvPicPr>
            <a:picLocks noChangeAspect="1"/>
          </p:cNvPicPr>
          <p:nvPr/>
        </p:nvPicPr>
        <p:blipFill>
          <a:blip r:embed="rId3"/>
          <a:stretch>
            <a:fillRect/>
          </a:stretch>
        </p:blipFill>
        <p:spPr>
          <a:xfrm>
            <a:off x="1947889" y="2856706"/>
            <a:ext cx="8141454" cy="29030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29798"/>
            <a:ext cx="4395879" cy="4351338"/>
          </a:xfrm>
          <a:prstGeom prst="rect">
            <a:avLst/>
          </a:prstGeom>
        </p:spPr>
        <p:txBody>
          <a:bodyPr lIns="91440" tIns="45720" rIns="91440" bIns="45720" anchor="t"/>
          <a:lstStyle/>
          <a:p>
            <a:r>
              <a:rPr lang="en-US" sz="1800" dirty="0">
                <a:latin typeface="Abadi" panose="020B0604020104020204" pitchFamily="34" charset="0"/>
              </a:rPr>
              <a:t>This query ranks all </a:t>
            </a:r>
            <a:r>
              <a:rPr lang="en-US" sz="1800" b="1" dirty="0">
                <a:latin typeface="Abadi" panose="020B0604020104020204" pitchFamily="34" charset="0"/>
              </a:rPr>
              <a:t>landing outcomes</a:t>
            </a:r>
            <a:r>
              <a:rPr lang="en-US" sz="1800" dirty="0">
                <a:latin typeface="Abadi" panose="020B0604020104020204" pitchFamily="34" charset="0"/>
              </a:rPr>
              <a:t> from SpaceX missions between </a:t>
            </a:r>
            <a:r>
              <a:rPr lang="en-US" sz="1800" b="1" dirty="0">
                <a:latin typeface="Abadi" panose="020B0604020104020204" pitchFamily="34" charset="0"/>
              </a:rPr>
              <a:t>June 2010 and March 2017</a:t>
            </a:r>
            <a:r>
              <a:rPr lang="en-US" sz="1800" dirty="0">
                <a:latin typeface="Abadi" panose="020B0604020104020204" pitchFamily="34" charset="0"/>
              </a:rPr>
              <a:t>, using GROUP BY and ORDER BY COUNT DESC. The results show:</a:t>
            </a:r>
          </a:p>
          <a:p>
            <a:r>
              <a:rPr lang="en-US" sz="1800" dirty="0">
                <a:latin typeface="Abadi" panose="020B0604020104020204" pitchFamily="34" charset="0"/>
              </a:rPr>
              <a:t>Most missions during this period had </a:t>
            </a:r>
            <a:r>
              <a:rPr lang="en-US" sz="1800" b="1" dirty="0">
                <a:latin typeface="Abadi" panose="020B0604020104020204" pitchFamily="34" charset="0"/>
              </a:rPr>
              <a:t>no landing attempt</a:t>
            </a:r>
            <a:r>
              <a:rPr lang="en-US" sz="1800" dirty="0">
                <a:latin typeface="Abadi" panose="020B0604020104020204" pitchFamily="34" charset="0"/>
              </a:rPr>
              <a:t>, reflecting early development stages</a:t>
            </a:r>
          </a:p>
          <a:p>
            <a:r>
              <a:rPr lang="en-US" sz="1800" b="1" dirty="0">
                <a:latin typeface="Abadi" panose="020B0604020104020204" pitchFamily="34" charset="0"/>
              </a:rPr>
              <a:t>Drone ship landings</a:t>
            </a:r>
            <a:r>
              <a:rPr lang="en-US" sz="1800" dirty="0">
                <a:latin typeface="Abadi" panose="020B0604020104020204" pitchFamily="34" charset="0"/>
              </a:rPr>
              <a:t> were more frequent than ground pad landings</a:t>
            </a:r>
          </a:p>
          <a:p>
            <a:r>
              <a:rPr lang="en-US" sz="1800" dirty="0">
                <a:latin typeface="Abadi" panose="020B0604020104020204" pitchFamily="34" charset="0"/>
              </a:rPr>
              <a:t>A few outcomes like </a:t>
            </a:r>
            <a:r>
              <a:rPr lang="en-US" sz="1800" b="1" dirty="0">
                <a:latin typeface="Abadi" panose="020B0604020104020204" pitchFamily="34" charset="0"/>
              </a:rPr>
              <a:t>parachute failure</a:t>
            </a:r>
            <a:r>
              <a:rPr lang="en-US" sz="1800" dirty="0">
                <a:latin typeface="Abadi" panose="020B0604020104020204" pitchFamily="34" charset="0"/>
              </a:rPr>
              <a:t> and </a:t>
            </a:r>
            <a:r>
              <a:rPr lang="en-US" sz="1800" b="1" dirty="0">
                <a:latin typeface="Abadi" panose="020B0604020104020204" pitchFamily="34" charset="0"/>
              </a:rPr>
              <a:t>uncontrolled ocean landings</a:t>
            </a:r>
            <a:r>
              <a:rPr lang="en-US" sz="1800" dirty="0">
                <a:latin typeface="Abadi" panose="020B0604020104020204" pitchFamily="34" charset="0"/>
              </a:rPr>
              <a:t> highlight experimental phases</a:t>
            </a:r>
          </a:p>
          <a:p>
            <a:r>
              <a:rPr lang="en-US" sz="1800" dirty="0">
                <a:latin typeface="Abadi" panose="020B0604020104020204" pitchFamily="34" charset="0"/>
              </a:rPr>
              <a:t>This ranking helps visualize SpaceX’s evolving landing strategy and success trajectory.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E51D0FBE-7614-C6BB-5B4E-F3EEC9EF9A68}"/>
              </a:ext>
            </a:extLst>
          </p:cNvPr>
          <p:cNvPicPr>
            <a:picLocks noChangeAspect="1"/>
          </p:cNvPicPr>
          <p:nvPr/>
        </p:nvPicPr>
        <p:blipFill>
          <a:blip r:embed="rId3"/>
          <a:stretch>
            <a:fillRect/>
          </a:stretch>
        </p:blipFill>
        <p:spPr>
          <a:xfrm>
            <a:off x="5297415" y="1729798"/>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1</a:t>
            </a:r>
          </a:p>
        </p:txBody>
      </p:sp>
      <p:pic>
        <p:nvPicPr>
          <p:cNvPr id="4" name="Content Placeholder 5">
            <a:extLst>
              <a:ext uri="{FF2B5EF4-FFF2-40B4-BE49-F238E27FC236}">
                <a16:creationId xmlns:a16="http://schemas.microsoft.com/office/drawing/2014/main" id="{A9B273A5-6A9D-803F-44C1-24C2ACFD00ED}"/>
              </a:ext>
            </a:extLst>
          </p:cNvPr>
          <p:cNvPicPr>
            <a:picLocks noChangeAspect="1"/>
          </p:cNvPicPr>
          <p:nvPr/>
        </p:nvPicPr>
        <p:blipFill>
          <a:blip r:embed="rId3"/>
          <a:stretch>
            <a:fillRect/>
          </a:stretch>
        </p:blipFill>
        <p:spPr>
          <a:xfrm>
            <a:off x="3218233" y="1459332"/>
            <a:ext cx="8067378" cy="3618824"/>
          </a:xfrm>
          <a:prstGeom prst="rect">
            <a:avLst/>
          </a:prstGeom>
        </p:spPr>
      </p:pic>
      <p:sp>
        <p:nvSpPr>
          <p:cNvPr id="7" name="TextBox 6">
            <a:extLst>
              <a:ext uri="{FF2B5EF4-FFF2-40B4-BE49-F238E27FC236}">
                <a16:creationId xmlns:a16="http://schemas.microsoft.com/office/drawing/2014/main" id="{3158F881-7E07-8EFF-9DC6-C84E0C128153}"/>
              </a:ext>
            </a:extLst>
          </p:cNvPr>
          <p:cNvSpPr txBox="1"/>
          <p:nvPr/>
        </p:nvSpPr>
        <p:spPr>
          <a:xfrm>
            <a:off x="770011" y="1317459"/>
            <a:ext cx="2369115" cy="5355312"/>
          </a:xfrm>
          <a:prstGeom prst="rect">
            <a:avLst/>
          </a:prstGeom>
          <a:noFill/>
        </p:spPr>
        <p:txBody>
          <a:bodyPr wrap="square">
            <a:spAutoFit/>
          </a:bodyPr>
          <a:lstStyle/>
          <a:p>
            <a:pPr>
              <a:buNone/>
            </a:pPr>
            <a:r>
              <a:rPr lang="en-US" dirty="0">
                <a:latin typeface="Abadi" panose="020B0604020104020204" pitchFamily="34" charset="0"/>
              </a:rPr>
              <a:t>This Folium map shows the locations of SpaceX’s primary launch sites in the U.S.—</a:t>
            </a:r>
            <a:r>
              <a:rPr lang="en-US" b="1" dirty="0">
                <a:latin typeface="Abadi" panose="020B0604020104020204" pitchFamily="34" charset="0"/>
              </a:rPr>
              <a:t>KSC LC-39A</a:t>
            </a:r>
            <a:r>
              <a:rPr lang="en-US" dirty="0">
                <a:latin typeface="Abadi" panose="020B0604020104020204" pitchFamily="34" charset="0"/>
              </a:rPr>
              <a:t> and </a:t>
            </a:r>
            <a:r>
              <a:rPr lang="en-US" b="1" dirty="0">
                <a:latin typeface="Abadi" panose="020B0604020104020204" pitchFamily="34" charset="0"/>
              </a:rPr>
              <a:t>CCAFS SLC-40</a:t>
            </a:r>
            <a:r>
              <a:rPr lang="en-US" dirty="0">
                <a:latin typeface="Abadi" panose="020B0604020104020204" pitchFamily="34" charset="0"/>
              </a:rPr>
              <a:t> in Florida, and </a:t>
            </a:r>
            <a:r>
              <a:rPr lang="en-US" b="1" dirty="0">
                <a:latin typeface="Abadi" panose="020B0604020104020204" pitchFamily="34" charset="0"/>
              </a:rPr>
              <a:t>VAFB SLC-4E</a:t>
            </a:r>
            <a:r>
              <a:rPr lang="en-US" dirty="0">
                <a:latin typeface="Abadi" panose="020B0604020104020204" pitchFamily="34" charset="0"/>
              </a:rPr>
              <a:t> in California.</a:t>
            </a:r>
            <a:br>
              <a:rPr lang="en-US" dirty="0">
                <a:latin typeface="Abadi" panose="020B0604020104020204" pitchFamily="34" charset="0"/>
              </a:rPr>
            </a:br>
            <a:r>
              <a:rPr lang="en-US" dirty="0">
                <a:latin typeface="Abadi" panose="020B0604020104020204" pitchFamily="34" charset="0"/>
              </a:rPr>
              <a:t>Their coastal placement supports safe launch trajectories and access to diverse orbital paths, with Florida sites favoring equatorial missions and California supporting polar orbits</a:t>
            </a:r>
            <a:r>
              <a:rPr lang="en-US" dirty="0"/>
              <a:t>.</a:t>
            </a:r>
          </a:p>
        </p:txBody>
      </p:sp>
      <p:sp>
        <p:nvSpPr>
          <p:cNvPr id="9" name="TextBox 8">
            <a:extLst>
              <a:ext uri="{FF2B5EF4-FFF2-40B4-BE49-F238E27FC236}">
                <a16:creationId xmlns:a16="http://schemas.microsoft.com/office/drawing/2014/main" id="{034DFFE3-65F2-C077-A45F-FAD174C0D5AC}"/>
              </a:ext>
            </a:extLst>
          </p:cNvPr>
          <p:cNvSpPr txBox="1"/>
          <p:nvPr/>
        </p:nvSpPr>
        <p:spPr>
          <a:xfrm>
            <a:off x="4498943" y="5265123"/>
            <a:ext cx="6094428" cy="369332"/>
          </a:xfrm>
          <a:prstGeom prst="rect">
            <a:avLst/>
          </a:prstGeom>
          <a:noFill/>
        </p:spPr>
        <p:txBody>
          <a:bodyPr wrap="square">
            <a:spAutoFit/>
          </a:bodyPr>
          <a:lstStyle/>
          <a:p>
            <a:r>
              <a:rPr lang="en-US" dirty="0">
                <a:latin typeface="Abadi" panose="020B0604020104020204" pitchFamily="34" charset="0"/>
              </a:rPr>
              <a:t>Geographic Distribution of SpaceX Launch Sites</a:t>
            </a:r>
            <a:endParaRPr lang="en-IN"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2</a:t>
            </a:r>
          </a:p>
        </p:txBody>
      </p:sp>
      <p:pic>
        <p:nvPicPr>
          <p:cNvPr id="2" name="Content Placeholder 3">
            <a:extLst>
              <a:ext uri="{FF2B5EF4-FFF2-40B4-BE49-F238E27FC236}">
                <a16:creationId xmlns:a16="http://schemas.microsoft.com/office/drawing/2014/main" id="{67108FC6-BC02-FB44-ABFC-30A135FCEFB5}"/>
              </a:ext>
            </a:extLst>
          </p:cNvPr>
          <p:cNvPicPr>
            <a:picLocks noChangeAspect="1"/>
          </p:cNvPicPr>
          <p:nvPr/>
        </p:nvPicPr>
        <p:blipFill>
          <a:blip r:embed="rId3"/>
          <a:stretch>
            <a:fillRect/>
          </a:stretch>
        </p:blipFill>
        <p:spPr>
          <a:xfrm>
            <a:off x="4473791" y="1408210"/>
            <a:ext cx="6984181" cy="3233465"/>
          </a:xfrm>
          <a:prstGeom prst="rect">
            <a:avLst/>
          </a:prstGeom>
        </p:spPr>
      </p:pic>
      <p:sp>
        <p:nvSpPr>
          <p:cNvPr id="5" name="TextBox 4">
            <a:extLst>
              <a:ext uri="{FF2B5EF4-FFF2-40B4-BE49-F238E27FC236}">
                <a16:creationId xmlns:a16="http://schemas.microsoft.com/office/drawing/2014/main" id="{71D24E27-2640-92C0-4999-A5A2201C7A92}"/>
              </a:ext>
            </a:extLst>
          </p:cNvPr>
          <p:cNvSpPr txBox="1"/>
          <p:nvPr/>
        </p:nvSpPr>
        <p:spPr>
          <a:xfrm>
            <a:off x="770011" y="1402399"/>
            <a:ext cx="3854147" cy="5078313"/>
          </a:xfrm>
          <a:prstGeom prst="rect">
            <a:avLst/>
          </a:prstGeom>
          <a:noFill/>
        </p:spPr>
        <p:txBody>
          <a:bodyPr wrap="square">
            <a:spAutoFit/>
          </a:bodyPr>
          <a:lstStyle/>
          <a:p>
            <a:pPr>
              <a:buNone/>
            </a:pPr>
            <a:r>
              <a:rPr lang="en-IN" dirty="0">
                <a:latin typeface="Abadi" panose="020B0604020104020204" pitchFamily="34" charset="0"/>
              </a:rPr>
              <a:t>This visual compares launch outcomes at SpaceX’s major sites using color-coded markers:</a:t>
            </a:r>
            <a:br>
              <a:rPr lang="en-IN" dirty="0">
                <a:latin typeface="Abadi" panose="020B0604020104020204" pitchFamily="34" charset="0"/>
              </a:rPr>
            </a:br>
            <a:r>
              <a:rPr lang="en-IN" dirty="0">
                <a:latin typeface="Abadi" panose="020B0604020104020204" pitchFamily="34" charset="0"/>
              </a:rPr>
              <a:t>🟢 </a:t>
            </a:r>
            <a:r>
              <a:rPr lang="en-IN" b="1" dirty="0">
                <a:latin typeface="Abadi" panose="020B0604020104020204" pitchFamily="34" charset="0"/>
              </a:rPr>
              <a:t>Green</a:t>
            </a:r>
            <a:r>
              <a:rPr lang="en-IN" dirty="0">
                <a:latin typeface="Abadi" panose="020B0604020104020204" pitchFamily="34" charset="0"/>
              </a:rPr>
              <a:t> = Successful launches</a:t>
            </a:r>
            <a:br>
              <a:rPr lang="en-IN" dirty="0">
                <a:latin typeface="Abadi" panose="020B0604020104020204" pitchFamily="34" charset="0"/>
              </a:rPr>
            </a:br>
            <a:r>
              <a:rPr lang="en-IN" dirty="0">
                <a:latin typeface="Abadi" panose="020B0604020104020204" pitchFamily="34" charset="0"/>
              </a:rPr>
              <a:t>🔴 </a:t>
            </a:r>
            <a:r>
              <a:rPr lang="en-IN" b="1" dirty="0">
                <a:latin typeface="Abadi" panose="020B0604020104020204" pitchFamily="34" charset="0"/>
              </a:rPr>
              <a:t>Red</a:t>
            </a:r>
            <a:r>
              <a:rPr lang="en-IN" dirty="0">
                <a:latin typeface="Abadi" panose="020B0604020104020204" pitchFamily="34" charset="0"/>
              </a:rPr>
              <a:t> = Failed launches</a:t>
            </a:r>
          </a:p>
          <a:p>
            <a:pPr>
              <a:buNone/>
            </a:pPr>
            <a:r>
              <a:rPr lang="en-IN" dirty="0">
                <a:latin typeface="Abadi" panose="020B0604020104020204" pitchFamily="34" charset="0"/>
              </a:rPr>
              <a:t>Florida hosts three launch pads—</a:t>
            </a:r>
            <a:r>
              <a:rPr lang="en-IN" b="1" dirty="0">
                <a:latin typeface="Abadi" panose="020B0604020104020204" pitchFamily="34" charset="0"/>
              </a:rPr>
              <a:t>KSC LC-39A</a:t>
            </a:r>
            <a:r>
              <a:rPr lang="en-IN" dirty="0">
                <a:latin typeface="Abadi" panose="020B0604020104020204" pitchFamily="34" charset="0"/>
              </a:rPr>
              <a:t>, </a:t>
            </a:r>
            <a:r>
              <a:rPr lang="en-IN" b="1" dirty="0">
                <a:latin typeface="Abadi" panose="020B0604020104020204" pitchFamily="34" charset="0"/>
              </a:rPr>
              <a:t>CCAFS LC-40</a:t>
            </a:r>
            <a:r>
              <a:rPr lang="en-IN" dirty="0">
                <a:latin typeface="Abadi" panose="020B0604020104020204" pitchFamily="34" charset="0"/>
              </a:rPr>
              <a:t>, and </a:t>
            </a:r>
            <a:r>
              <a:rPr lang="en-IN" b="1" dirty="0">
                <a:latin typeface="Abadi" panose="020B0604020104020204" pitchFamily="34" charset="0"/>
              </a:rPr>
              <a:t>CCAFS SLC-40</a:t>
            </a:r>
            <a:r>
              <a:rPr lang="en-IN" dirty="0">
                <a:latin typeface="Abadi" panose="020B0604020104020204" pitchFamily="34" charset="0"/>
              </a:rPr>
              <a:t>—with a higher volume of launches and a strong trend toward success.</a:t>
            </a:r>
            <a:br>
              <a:rPr lang="en-IN" dirty="0">
                <a:latin typeface="Abadi" panose="020B0604020104020204" pitchFamily="34" charset="0"/>
              </a:rPr>
            </a:br>
            <a:r>
              <a:rPr lang="en-IN" dirty="0">
                <a:latin typeface="Abadi" panose="020B0604020104020204" pitchFamily="34" charset="0"/>
              </a:rPr>
              <a:t>California’s </a:t>
            </a:r>
            <a:r>
              <a:rPr lang="en-IN" b="1" dirty="0">
                <a:latin typeface="Abadi" panose="020B0604020104020204" pitchFamily="34" charset="0"/>
              </a:rPr>
              <a:t>VAFB SLC-4E</a:t>
            </a:r>
            <a:r>
              <a:rPr lang="en-IN" dirty="0">
                <a:latin typeface="Abadi" panose="020B0604020104020204" pitchFamily="34" charset="0"/>
              </a:rPr>
              <a:t> supports fewer missions but shows a similar mix of outcomes.</a:t>
            </a:r>
            <a:br>
              <a:rPr lang="en-IN" dirty="0">
                <a:latin typeface="Abadi" panose="020B0604020104020204" pitchFamily="34" charset="0"/>
              </a:rPr>
            </a:br>
            <a:r>
              <a:rPr lang="en-IN" dirty="0">
                <a:latin typeface="Abadi" panose="020B0604020104020204" pitchFamily="34" charset="0"/>
              </a:rPr>
              <a:t>The circular marker layout helps visualize reliability and frequency at each site, highlighting Florida’s strategic dominance in SpaceX’s operational history</a:t>
            </a:r>
            <a:r>
              <a:rPr lang="en-IN" dirty="0"/>
              <a:t>.</a:t>
            </a:r>
          </a:p>
        </p:txBody>
      </p:sp>
      <p:sp>
        <p:nvSpPr>
          <p:cNvPr id="7" name="TextBox 6">
            <a:extLst>
              <a:ext uri="{FF2B5EF4-FFF2-40B4-BE49-F238E27FC236}">
                <a16:creationId xmlns:a16="http://schemas.microsoft.com/office/drawing/2014/main" id="{290D92FD-8CBE-53D6-90B3-E25961F8D17C}"/>
              </a:ext>
            </a:extLst>
          </p:cNvPr>
          <p:cNvSpPr txBox="1"/>
          <p:nvPr/>
        </p:nvSpPr>
        <p:spPr>
          <a:xfrm>
            <a:off x="5261805" y="4790383"/>
            <a:ext cx="6094428" cy="369332"/>
          </a:xfrm>
          <a:prstGeom prst="rect">
            <a:avLst/>
          </a:prstGeom>
          <a:noFill/>
        </p:spPr>
        <p:txBody>
          <a:bodyPr wrap="square">
            <a:spAutoFit/>
          </a:bodyPr>
          <a:lstStyle/>
          <a:p>
            <a:pPr>
              <a:buNone/>
            </a:pPr>
            <a:r>
              <a:rPr lang="en-US" i="1" dirty="0">
                <a:latin typeface="Abadi" panose="020B0604020104020204" pitchFamily="34" charset="0"/>
              </a:rPr>
              <a:t>Launch Outcome Comparison Across SpaceX Sites</a:t>
            </a:r>
            <a:endParaRPr lang="en-US"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3</a:t>
            </a:r>
          </a:p>
        </p:txBody>
      </p:sp>
      <p:pic>
        <p:nvPicPr>
          <p:cNvPr id="2" name="Content Placeholder 3">
            <a:extLst>
              <a:ext uri="{FF2B5EF4-FFF2-40B4-BE49-F238E27FC236}">
                <a16:creationId xmlns:a16="http://schemas.microsoft.com/office/drawing/2014/main" id="{21680910-0DC6-DFEC-6426-C3331556F979}"/>
              </a:ext>
            </a:extLst>
          </p:cNvPr>
          <p:cNvPicPr>
            <a:picLocks noChangeAspect="1"/>
          </p:cNvPicPr>
          <p:nvPr/>
        </p:nvPicPr>
        <p:blipFill>
          <a:blip r:embed="rId3"/>
          <a:stretch>
            <a:fillRect/>
          </a:stretch>
        </p:blipFill>
        <p:spPr>
          <a:xfrm>
            <a:off x="3569078" y="1492726"/>
            <a:ext cx="7716533" cy="3872547"/>
          </a:xfrm>
          <a:prstGeom prst="rect">
            <a:avLst/>
          </a:prstGeom>
        </p:spPr>
      </p:pic>
      <p:sp>
        <p:nvSpPr>
          <p:cNvPr id="6" name="TextBox 5">
            <a:extLst>
              <a:ext uri="{FF2B5EF4-FFF2-40B4-BE49-F238E27FC236}">
                <a16:creationId xmlns:a16="http://schemas.microsoft.com/office/drawing/2014/main" id="{95882ACB-55BB-134C-4FC7-164778A2B11E}"/>
              </a:ext>
            </a:extLst>
          </p:cNvPr>
          <p:cNvSpPr txBox="1"/>
          <p:nvPr/>
        </p:nvSpPr>
        <p:spPr>
          <a:xfrm>
            <a:off x="770011" y="1492726"/>
            <a:ext cx="2799067" cy="3139321"/>
          </a:xfrm>
          <a:prstGeom prst="rect">
            <a:avLst/>
          </a:prstGeom>
          <a:noFill/>
        </p:spPr>
        <p:txBody>
          <a:bodyPr wrap="square">
            <a:spAutoFit/>
          </a:bodyPr>
          <a:lstStyle/>
          <a:p>
            <a:pPr>
              <a:buNone/>
            </a:pPr>
            <a:r>
              <a:rPr lang="en-US" dirty="0">
                <a:latin typeface="Abadi" panose="020B0604020104020204" pitchFamily="34" charset="0"/>
              </a:rPr>
              <a:t>This map shows the selected launch site's distance to nearby features like railway stations, highways, coastlines, and cities.</a:t>
            </a:r>
            <a:br>
              <a:rPr lang="en-US" dirty="0">
                <a:latin typeface="Abadi" panose="020B0604020104020204" pitchFamily="34" charset="0"/>
              </a:rPr>
            </a:br>
            <a:r>
              <a:rPr lang="en-US" dirty="0">
                <a:latin typeface="Abadi" panose="020B0604020104020204" pitchFamily="34" charset="0"/>
              </a:rPr>
              <a:t>Launch sites are close to coastlines but maintain safe distance from urban areas and major transport hubs.</a:t>
            </a:r>
          </a:p>
        </p:txBody>
      </p:sp>
      <p:sp>
        <p:nvSpPr>
          <p:cNvPr id="9" name="TextBox 8">
            <a:extLst>
              <a:ext uri="{FF2B5EF4-FFF2-40B4-BE49-F238E27FC236}">
                <a16:creationId xmlns:a16="http://schemas.microsoft.com/office/drawing/2014/main" id="{0FF1EFE0-4C81-C2D5-F3C3-CA5E99EC2139}"/>
              </a:ext>
            </a:extLst>
          </p:cNvPr>
          <p:cNvSpPr txBox="1"/>
          <p:nvPr/>
        </p:nvSpPr>
        <p:spPr>
          <a:xfrm>
            <a:off x="5545319" y="5510757"/>
            <a:ext cx="6094428" cy="369332"/>
          </a:xfrm>
          <a:prstGeom prst="rect">
            <a:avLst/>
          </a:prstGeom>
          <a:noFill/>
        </p:spPr>
        <p:txBody>
          <a:bodyPr wrap="square">
            <a:spAutoFit/>
          </a:bodyPr>
          <a:lstStyle/>
          <a:p>
            <a:r>
              <a:rPr lang="en-US" dirty="0">
                <a:latin typeface="Abadi" panose="020B0604020104020204" pitchFamily="34" charset="0"/>
              </a:rPr>
              <a:t>Launch Site Proximity to Infrastructure</a:t>
            </a:r>
            <a:endParaRPr lang="en-IN"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3027" y="1426881"/>
            <a:ext cx="5660840"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Project background and context</a:t>
            </a:r>
          </a:p>
          <a:p>
            <a:pPr>
              <a:spcBef>
                <a:spcPts val="1400"/>
              </a:spcBef>
            </a:pPr>
            <a:endParaRPr lang="en-US" sz="1800" dirty="0">
              <a:solidFill>
                <a:schemeClr val="accent3">
                  <a:lumMod val="25000"/>
                </a:schemeClr>
              </a:solidFill>
              <a:latin typeface="Abadi" panose="020B0604020104020204" pitchFamily="34" charset="0"/>
            </a:endParaRPr>
          </a:p>
          <a:p>
            <a:pPr>
              <a:spcBef>
                <a:spcPts val="1400"/>
              </a:spcBef>
            </a:pP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1800" dirty="0">
                <a:solidFill>
                  <a:schemeClr val="accent3">
                    <a:lumMod val="25000"/>
                  </a:schemeClr>
                </a:solidFill>
                <a:latin typeface="Abadi" panose="020B0604020104020204" pitchFamily="34" charset="0"/>
              </a:rPr>
              <a:t>Problems you want to find answers</a:t>
            </a:r>
          </a:p>
        </p:txBody>
      </p:sp>
      <p:sp>
        <p:nvSpPr>
          <p:cNvPr id="2" name="Rectangle 1">
            <a:extLst>
              <a:ext uri="{FF2B5EF4-FFF2-40B4-BE49-F238E27FC236}">
                <a16:creationId xmlns:a16="http://schemas.microsoft.com/office/drawing/2014/main" id="{E48BAAEB-BA49-E02C-E655-907CDC453C54}"/>
              </a:ext>
            </a:extLst>
          </p:cNvPr>
          <p:cNvSpPr>
            <a:spLocks noChangeArrowheads="1"/>
          </p:cNvSpPr>
          <p:nvPr/>
        </p:nvSpPr>
        <p:spPr bwMode="auto">
          <a:xfrm>
            <a:off x="988510" y="1951672"/>
            <a:ext cx="1020923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SpaceX revolutionized space travel by reusing rocket boosters, drastically reducing launch costs.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Predicting whether a Falcon 9 booster will land successfully is crucial for cost estimation and mission planning.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This project uses real launch data to build a predictive model for booster landing success.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C37A30D-084D-FE8E-14CC-60AC1DF8B81F}"/>
              </a:ext>
            </a:extLst>
          </p:cNvPr>
          <p:cNvSpPr>
            <a:spLocks noChangeArrowheads="1"/>
          </p:cNvSpPr>
          <p:nvPr/>
        </p:nvSpPr>
        <p:spPr bwMode="auto">
          <a:xfrm>
            <a:off x="988510" y="4021848"/>
            <a:ext cx="1020923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Can we build a reliable classification model to predict landing outcomes?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How do launch site, payload mass, booster version, and other features correlate with success?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What factors influence the success of a Falcon 9 booster landing?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1</a:t>
            </a:r>
          </a:p>
        </p:txBody>
      </p:sp>
      <p:pic>
        <p:nvPicPr>
          <p:cNvPr id="4" name="Picture 3" descr="A screenshot of a graph&#10;&#10;AI-generated content may be incorrect.">
            <a:extLst>
              <a:ext uri="{FF2B5EF4-FFF2-40B4-BE49-F238E27FC236}">
                <a16:creationId xmlns:a16="http://schemas.microsoft.com/office/drawing/2014/main" id="{44CD6F41-C353-9D5A-2042-18128E48F76F}"/>
              </a:ext>
            </a:extLst>
          </p:cNvPr>
          <p:cNvPicPr>
            <a:picLocks noChangeAspect="1"/>
          </p:cNvPicPr>
          <p:nvPr/>
        </p:nvPicPr>
        <p:blipFill>
          <a:blip r:embed="rId3"/>
          <a:srcRect t="5849" b="52603"/>
          <a:stretch>
            <a:fillRect/>
          </a:stretch>
        </p:blipFill>
        <p:spPr>
          <a:xfrm>
            <a:off x="734027" y="1885999"/>
            <a:ext cx="10845651" cy="2509887"/>
          </a:xfrm>
          <a:prstGeom prst="rect">
            <a:avLst/>
          </a:prstGeom>
        </p:spPr>
      </p:pic>
      <p:sp>
        <p:nvSpPr>
          <p:cNvPr id="7" name="TextBox 6">
            <a:extLst>
              <a:ext uri="{FF2B5EF4-FFF2-40B4-BE49-F238E27FC236}">
                <a16:creationId xmlns:a16="http://schemas.microsoft.com/office/drawing/2014/main" id="{969A644F-B0D3-9C99-A07E-760ED4F8C566}"/>
              </a:ext>
            </a:extLst>
          </p:cNvPr>
          <p:cNvSpPr txBox="1"/>
          <p:nvPr/>
        </p:nvSpPr>
        <p:spPr>
          <a:xfrm>
            <a:off x="734027" y="4395886"/>
            <a:ext cx="11002343" cy="2031325"/>
          </a:xfrm>
          <a:prstGeom prst="rect">
            <a:avLst/>
          </a:prstGeom>
          <a:noFill/>
        </p:spPr>
        <p:txBody>
          <a:bodyPr wrap="square">
            <a:spAutoFit/>
          </a:bodyPr>
          <a:lstStyle/>
          <a:p>
            <a:pPr>
              <a:buNone/>
            </a:pPr>
            <a:r>
              <a:rPr lang="en-US" dirty="0">
                <a:latin typeface="Abadi" panose="020B0604020104020204" pitchFamily="34" charset="0"/>
              </a:rPr>
              <a:t>This dashboard visualizes the </a:t>
            </a:r>
            <a:r>
              <a:rPr lang="en-US" b="1" dirty="0">
                <a:latin typeface="Abadi" panose="020B0604020104020204" pitchFamily="34" charset="0"/>
              </a:rPr>
              <a:t>distribution of successful SpaceX launches</a:t>
            </a:r>
            <a:r>
              <a:rPr lang="en-US" dirty="0">
                <a:latin typeface="Abadi" panose="020B0604020104020204" pitchFamily="34" charset="0"/>
              </a:rPr>
              <a:t> across four major sites.</a:t>
            </a:r>
          </a:p>
          <a:p>
            <a:pPr>
              <a:buFont typeface="Arial" panose="020B0604020202020204" pitchFamily="34" charset="0"/>
              <a:buChar char="•"/>
            </a:pPr>
            <a:r>
              <a:rPr lang="en-US" b="1" dirty="0">
                <a:latin typeface="Abadi" panose="020B0604020104020204" pitchFamily="34" charset="0"/>
              </a:rPr>
              <a:t>KSC LC-39A</a:t>
            </a:r>
            <a:r>
              <a:rPr lang="en-US" dirty="0">
                <a:latin typeface="Abadi" panose="020B0604020104020204" pitchFamily="34" charset="0"/>
              </a:rPr>
              <a:t> leads with </a:t>
            </a:r>
            <a:r>
              <a:rPr lang="en-US" b="1" dirty="0">
                <a:latin typeface="Abadi" panose="020B0604020104020204" pitchFamily="34" charset="0"/>
              </a:rPr>
              <a:t>42.9%</a:t>
            </a:r>
            <a:r>
              <a:rPr lang="en-US" dirty="0">
                <a:latin typeface="Abadi" panose="020B0604020104020204" pitchFamily="34" charset="0"/>
              </a:rPr>
              <a:t> of total successes</a:t>
            </a:r>
          </a:p>
          <a:p>
            <a:pPr>
              <a:buFont typeface="Arial" panose="020B0604020202020204" pitchFamily="34" charset="0"/>
              <a:buChar char="•"/>
            </a:pPr>
            <a:r>
              <a:rPr lang="en-US" dirty="0">
                <a:latin typeface="Abadi" panose="020B0604020104020204" pitchFamily="34" charset="0"/>
              </a:rPr>
              <a:t>Followed by </a:t>
            </a:r>
            <a:r>
              <a:rPr lang="en-US" b="1" dirty="0">
                <a:latin typeface="Abadi" panose="020B0604020104020204" pitchFamily="34" charset="0"/>
              </a:rPr>
              <a:t>CCAFS SLC-40</a:t>
            </a:r>
            <a:r>
              <a:rPr lang="en-US" dirty="0">
                <a:latin typeface="Abadi" panose="020B0604020104020204" pitchFamily="34" charset="0"/>
              </a:rPr>
              <a:t> at </a:t>
            </a:r>
            <a:r>
              <a:rPr lang="en-US" b="1" dirty="0">
                <a:latin typeface="Abadi" panose="020B0604020104020204" pitchFamily="34" charset="0"/>
              </a:rPr>
              <a:t>32.7%</a:t>
            </a:r>
            <a:endParaRPr lang="en-US" dirty="0">
              <a:latin typeface="Abadi" panose="020B0604020104020204" pitchFamily="34" charset="0"/>
            </a:endParaRPr>
          </a:p>
          <a:p>
            <a:pPr>
              <a:buFont typeface="Arial" panose="020B0604020202020204" pitchFamily="34" charset="0"/>
              <a:buChar char="•"/>
            </a:pPr>
            <a:r>
              <a:rPr lang="en-US" b="1" dirty="0">
                <a:latin typeface="Abadi" panose="020B0604020104020204" pitchFamily="34" charset="0"/>
              </a:rPr>
              <a:t>VAFB SLC-4E</a:t>
            </a:r>
            <a:r>
              <a:rPr lang="en-US" dirty="0">
                <a:latin typeface="Abadi" panose="020B0604020104020204" pitchFamily="34" charset="0"/>
              </a:rPr>
              <a:t> contributes </a:t>
            </a:r>
            <a:r>
              <a:rPr lang="en-US" b="1" dirty="0">
                <a:latin typeface="Abadi" panose="020B0604020104020204" pitchFamily="34" charset="0"/>
              </a:rPr>
              <a:t>18.4%</a:t>
            </a:r>
            <a:endParaRPr lang="en-US" dirty="0">
              <a:latin typeface="Abadi" panose="020B0604020104020204" pitchFamily="34" charset="0"/>
            </a:endParaRPr>
          </a:p>
          <a:p>
            <a:pPr>
              <a:buFont typeface="Arial" panose="020B0604020202020204" pitchFamily="34" charset="0"/>
              <a:buChar char="•"/>
            </a:pPr>
            <a:r>
              <a:rPr lang="en-US" b="1" dirty="0">
                <a:latin typeface="Abadi" panose="020B0604020104020204" pitchFamily="34" charset="0"/>
              </a:rPr>
              <a:t>CCAFS LC-40</a:t>
            </a:r>
            <a:r>
              <a:rPr lang="en-US" dirty="0">
                <a:latin typeface="Abadi" panose="020B0604020104020204" pitchFamily="34" charset="0"/>
              </a:rPr>
              <a:t> accounts for </a:t>
            </a:r>
            <a:r>
              <a:rPr lang="en-US" b="1" dirty="0">
                <a:latin typeface="Abadi" panose="020B0604020104020204" pitchFamily="34" charset="0"/>
              </a:rPr>
              <a:t>6.0%</a:t>
            </a:r>
            <a:endParaRPr lang="en-US" dirty="0">
              <a:latin typeface="Abadi" panose="020B0604020104020204" pitchFamily="34" charset="0"/>
            </a:endParaRPr>
          </a:p>
          <a:p>
            <a:pPr>
              <a:buNone/>
            </a:pPr>
            <a:r>
              <a:rPr lang="en-US" dirty="0">
                <a:latin typeface="Abadi" panose="020B0604020104020204" pitchFamily="34" charset="0"/>
              </a:rPr>
              <a:t>The pie chart highlights Florida’s dominance in launch activity, with Kennedy Space Center playing a central role in SpaceX’s success record.</a:t>
            </a:r>
          </a:p>
        </p:txBody>
      </p:sp>
      <p:sp>
        <p:nvSpPr>
          <p:cNvPr id="10" name="TextBox 9">
            <a:extLst>
              <a:ext uri="{FF2B5EF4-FFF2-40B4-BE49-F238E27FC236}">
                <a16:creationId xmlns:a16="http://schemas.microsoft.com/office/drawing/2014/main" id="{E3C9627D-753E-BA69-58B7-50583BB3F1EE}"/>
              </a:ext>
            </a:extLst>
          </p:cNvPr>
          <p:cNvSpPr txBox="1"/>
          <p:nvPr/>
        </p:nvSpPr>
        <p:spPr>
          <a:xfrm>
            <a:off x="3433714" y="1436743"/>
            <a:ext cx="6094428" cy="369332"/>
          </a:xfrm>
          <a:prstGeom prst="rect">
            <a:avLst/>
          </a:prstGeom>
          <a:noFill/>
        </p:spPr>
        <p:txBody>
          <a:bodyPr wrap="square">
            <a:spAutoFit/>
          </a:bodyPr>
          <a:lstStyle/>
          <a:p>
            <a:r>
              <a:rPr lang="en-US" dirty="0">
                <a:latin typeface="Abadi" panose="020B0604020104020204" pitchFamily="34" charset="0"/>
              </a:rPr>
              <a:t>Successful Launches by Site – Pie Chart Overview</a:t>
            </a:r>
            <a:endParaRPr lang="en-IN"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2</a:t>
            </a:r>
          </a:p>
        </p:txBody>
      </p:sp>
      <p:pic>
        <p:nvPicPr>
          <p:cNvPr id="2" name="Content Placeholder 3">
            <a:extLst>
              <a:ext uri="{FF2B5EF4-FFF2-40B4-BE49-F238E27FC236}">
                <a16:creationId xmlns:a16="http://schemas.microsoft.com/office/drawing/2014/main" id="{3369ADBA-08A7-EEE0-56C7-92BA193AF1FE}"/>
              </a:ext>
            </a:extLst>
          </p:cNvPr>
          <p:cNvPicPr>
            <a:picLocks noChangeAspect="1"/>
          </p:cNvPicPr>
          <p:nvPr/>
        </p:nvPicPr>
        <p:blipFill>
          <a:blip r:embed="rId3"/>
          <a:stretch>
            <a:fillRect/>
          </a:stretch>
        </p:blipFill>
        <p:spPr>
          <a:xfrm>
            <a:off x="6027811" y="1600696"/>
            <a:ext cx="5196276" cy="2961877"/>
          </a:xfrm>
          <a:prstGeom prst="rect">
            <a:avLst/>
          </a:prstGeom>
        </p:spPr>
      </p:pic>
      <p:sp>
        <p:nvSpPr>
          <p:cNvPr id="6" name="TextBox 5">
            <a:extLst>
              <a:ext uri="{FF2B5EF4-FFF2-40B4-BE49-F238E27FC236}">
                <a16:creationId xmlns:a16="http://schemas.microsoft.com/office/drawing/2014/main" id="{F00122A4-4D6E-730C-E1AB-106E1372965B}"/>
              </a:ext>
            </a:extLst>
          </p:cNvPr>
          <p:cNvSpPr txBox="1"/>
          <p:nvPr/>
        </p:nvSpPr>
        <p:spPr>
          <a:xfrm>
            <a:off x="770011" y="1444014"/>
            <a:ext cx="5055754" cy="3416320"/>
          </a:xfrm>
          <a:prstGeom prst="rect">
            <a:avLst/>
          </a:prstGeom>
          <a:noFill/>
        </p:spPr>
        <p:txBody>
          <a:bodyPr wrap="square">
            <a:spAutoFit/>
          </a:bodyPr>
          <a:lstStyle/>
          <a:p>
            <a:pPr>
              <a:buNone/>
            </a:pPr>
            <a:r>
              <a:rPr lang="en-US" dirty="0">
                <a:latin typeface="Abadi" panose="020B0604020104020204" pitchFamily="34" charset="0"/>
              </a:rPr>
              <a:t>This donut chart displays the </a:t>
            </a:r>
            <a:r>
              <a:rPr lang="en-US" b="1" dirty="0">
                <a:latin typeface="Abadi" panose="020B0604020104020204" pitchFamily="34" charset="0"/>
              </a:rPr>
              <a:t>launch success ratio</a:t>
            </a:r>
            <a:r>
              <a:rPr lang="en-US" dirty="0">
                <a:latin typeface="Abadi" panose="020B0604020104020204" pitchFamily="34" charset="0"/>
              </a:rPr>
              <a:t> for </a:t>
            </a:r>
            <a:r>
              <a:rPr lang="en-US" b="1" dirty="0">
                <a:latin typeface="Abadi" panose="020B0604020104020204" pitchFamily="34" charset="0"/>
              </a:rPr>
              <a:t>Kennedy Space Center LC-39A</a:t>
            </a:r>
            <a:r>
              <a:rPr lang="en-US" dirty="0">
                <a:latin typeface="Abadi" panose="020B0604020104020204" pitchFamily="34" charset="0"/>
              </a:rPr>
              <a:t>, the site with the </a:t>
            </a:r>
            <a:r>
              <a:rPr lang="en-US" b="1" dirty="0">
                <a:latin typeface="Abadi" panose="020B0604020104020204" pitchFamily="34" charset="0"/>
              </a:rPr>
              <a:t>highest success rate</a:t>
            </a:r>
            <a:r>
              <a:rPr lang="en-US" dirty="0">
                <a:latin typeface="Abadi" panose="020B0604020104020204" pitchFamily="34" charset="0"/>
              </a:rPr>
              <a:t> among SpaceX launch sites.</a:t>
            </a:r>
          </a:p>
          <a:p>
            <a:pPr>
              <a:buFont typeface="Arial" panose="020B0604020202020204" pitchFamily="34" charset="0"/>
              <a:buChar char="•"/>
            </a:pPr>
            <a:r>
              <a:rPr lang="en-US" dirty="0">
                <a:latin typeface="Abadi" panose="020B0604020104020204" pitchFamily="34" charset="0"/>
              </a:rPr>
              <a:t>🟦 </a:t>
            </a:r>
            <a:r>
              <a:rPr lang="en-US" b="1" dirty="0">
                <a:latin typeface="Abadi" panose="020B0604020104020204" pitchFamily="34" charset="0"/>
              </a:rPr>
              <a:t>76.9% Success</a:t>
            </a:r>
            <a:r>
              <a:rPr lang="en-US" dirty="0">
                <a:latin typeface="Abadi" panose="020B0604020104020204" pitchFamily="34" charset="0"/>
              </a:rPr>
              <a:t> (blue segment)</a:t>
            </a:r>
          </a:p>
          <a:p>
            <a:pPr>
              <a:buFont typeface="Arial" panose="020B0604020202020204" pitchFamily="34" charset="0"/>
              <a:buChar char="•"/>
            </a:pPr>
            <a:r>
              <a:rPr lang="en-US" dirty="0">
                <a:latin typeface="Abadi" panose="020B0604020104020204" pitchFamily="34" charset="0"/>
              </a:rPr>
              <a:t>🟥 </a:t>
            </a:r>
            <a:r>
              <a:rPr lang="en-US" b="1" dirty="0">
                <a:latin typeface="Abadi" panose="020B0604020104020204" pitchFamily="34" charset="0"/>
              </a:rPr>
              <a:t>23.1% Failure</a:t>
            </a:r>
            <a:r>
              <a:rPr lang="en-US" dirty="0">
                <a:latin typeface="Abadi" panose="020B0604020104020204" pitchFamily="34" charset="0"/>
              </a:rPr>
              <a:t> (red segment)</a:t>
            </a:r>
          </a:p>
          <a:p>
            <a:pPr>
              <a:buNone/>
            </a:pPr>
            <a:r>
              <a:rPr lang="en-US" b="1" dirty="0">
                <a:latin typeface="Abadi" panose="020B0604020104020204" pitchFamily="34" charset="0"/>
              </a:rPr>
              <a:t>Insight</a:t>
            </a:r>
            <a:r>
              <a:rPr lang="en-US" dirty="0">
                <a:latin typeface="Abadi" panose="020B0604020104020204" pitchFamily="34" charset="0"/>
              </a:rPr>
              <a:t>:</a:t>
            </a:r>
            <a:br>
              <a:rPr lang="en-US" dirty="0">
                <a:latin typeface="Abadi" panose="020B0604020104020204" pitchFamily="34" charset="0"/>
              </a:rPr>
            </a:br>
            <a:r>
              <a:rPr lang="en-US" dirty="0">
                <a:latin typeface="Abadi" panose="020B0604020104020204" pitchFamily="34" charset="0"/>
              </a:rPr>
              <a:t>KSC LC-39A demonstrates strong reliability, with nearly </a:t>
            </a:r>
            <a:r>
              <a:rPr lang="en-US" b="1" dirty="0">
                <a:latin typeface="Abadi" panose="020B0604020104020204" pitchFamily="34" charset="0"/>
              </a:rPr>
              <a:t>4 out of every 5 launches</a:t>
            </a:r>
            <a:r>
              <a:rPr lang="en-US" dirty="0">
                <a:latin typeface="Abadi" panose="020B0604020104020204" pitchFamily="34" charset="0"/>
              </a:rPr>
              <a:t> resulting in success. This high success rate reinforces its role as SpaceX’s flagship launch pad for major missions.</a:t>
            </a:r>
          </a:p>
        </p:txBody>
      </p:sp>
      <p:sp>
        <p:nvSpPr>
          <p:cNvPr id="9" name="TextBox 8">
            <a:extLst>
              <a:ext uri="{FF2B5EF4-FFF2-40B4-BE49-F238E27FC236}">
                <a16:creationId xmlns:a16="http://schemas.microsoft.com/office/drawing/2014/main" id="{0B1970DD-21C7-0FAC-BBA1-30D37102093E}"/>
              </a:ext>
            </a:extLst>
          </p:cNvPr>
          <p:cNvSpPr txBox="1"/>
          <p:nvPr/>
        </p:nvSpPr>
        <p:spPr>
          <a:xfrm>
            <a:off x="6874497" y="4562573"/>
            <a:ext cx="6094428" cy="369332"/>
          </a:xfrm>
          <a:prstGeom prst="rect">
            <a:avLst/>
          </a:prstGeom>
          <a:noFill/>
        </p:spPr>
        <p:txBody>
          <a:bodyPr wrap="square">
            <a:spAutoFit/>
          </a:bodyPr>
          <a:lstStyle/>
          <a:p>
            <a:r>
              <a:rPr lang="en-US" dirty="0">
                <a:latin typeface="Abadi" panose="020B0604020104020204" pitchFamily="34" charset="0"/>
              </a:rPr>
              <a:t>Launch Success Ratio – KSC LC-39A</a:t>
            </a:r>
            <a:endParaRPr lang="en-IN"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73059" y="6330622"/>
            <a:ext cx="2743200" cy="401638"/>
          </a:xfrm>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Screenshot 3</a:t>
            </a:r>
          </a:p>
        </p:txBody>
      </p:sp>
      <p:pic>
        <p:nvPicPr>
          <p:cNvPr id="4" name="Picture 3" descr="A screen shot of a graph&#10;&#10;AI-generated content may be incorrect.">
            <a:extLst>
              <a:ext uri="{FF2B5EF4-FFF2-40B4-BE49-F238E27FC236}">
                <a16:creationId xmlns:a16="http://schemas.microsoft.com/office/drawing/2014/main" id="{04FCEB52-4786-7E3B-B648-09AD3FAD8CC8}"/>
              </a:ext>
            </a:extLst>
          </p:cNvPr>
          <p:cNvPicPr>
            <a:picLocks noChangeAspect="1"/>
          </p:cNvPicPr>
          <p:nvPr/>
        </p:nvPicPr>
        <p:blipFill>
          <a:blip r:embed="rId3"/>
          <a:srcRect t="54807"/>
          <a:stretch>
            <a:fillRect/>
          </a:stretch>
        </p:blipFill>
        <p:spPr>
          <a:xfrm>
            <a:off x="637572" y="1389864"/>
            <a:ext cx="10820400" cy="2457890"/>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822DB128-37CB-7DDE-E177-B3F98D8CD5C5}"/>
              </a:ext>
            </a:extLst>
          </p:cNvPr>
          <p:cNvPicPr>
            <a:picLocks noChangeAspect="1"/>
          </p:cNvPicPr>
          <p:nvPr/>
        </p:nvPicPr>
        <p:blipFill>
          <a:blip r:embed="rId4"/>
          <a:srcRect t="53963"/>
          <a:stretch>
            <a:fillRect/>
          </a:stretch>
        </p:blipFill>
        <p:spPr>
          <a:xfrm>
            <a:off x="637572" y="3945028"/>
            <a:ext cx="10820400" cy="22813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4530A82A-3C51-978E-A447-620EB2C9F0B1}"/>
              </a:ext>
            </a:extLst>
          </p:cNvPr>
          <p:cNvSpPr txBox="1"/>
          <p:nvPr/>
        </p:nvSpPr>
        <p:spPr>
          <a:xfrm>
            <a:off x="770011" y="1370064"/>
            <a:ext cx="10634066" cy="3139321"/>
          </a:xfrm>
          <a:prstGeom prst="rect">
            <a:avLst/>
          </a:prstGeom>
          <a:noFill/>
        </p:spPr>
        <p:txBody>
          <a:bodyPr wrap="square">
            <a:spAutoFit/>
          </a:bodyPr>
          <a:lstStyle/>
          <a:p>
            <a:pPr>
              <a:buNone/>
            </a:pPr>
            <a:r>
              <a:rPr lang="en-US" dirty="0">
                <a:latin typeface="Abadi" panose="020B0604020104020204" pitchFamily="34" charset="0"/>
              </a:rPr>
              <a:t>This code compares four classification models—</a:t>
            </a:r>
            <a:r>
              <a:rPr lang="en-US" b="1" dirty="0">
                <a:latin typeface="Abadi" panose="020B0604020104020204" pitchFamily="34" charset="0"/>
              </a:rPr>
              <a:t>K-Nearest Neighbors</a:t>
            </a:r>
            <a:r>
              <a:rPr lang="en-US" dirty="0">
                <a:latin typeface="Abadi" panose="020B0604020104020204" pitchFamily="34" charset="0"/>
              </a:rPr>
              <a:t>, </a:t>
            </a:r>
            <a:r>
              <a:rPr lang="en-US" b="1" dirty="0">
                <a:latin typeface="Abadi" panose="020B0604020104020204" pitchFamily="34" charset="0"/>
              </a:rPr>
              <a:t>Decision Tree</a:t>
            </a:r>
            <a:r>
              <a:rPr lang="en-US" dirty="0">
                <a:latin typeface="Abadi" panose="020B0604020104020204" pitchFamily="34" charset="0"/>
              </a:rPr>
              <a:t>, </a:t>
            </a:r>
            <a:r>
              <a:rPr lang="en-US" b="1" dirty="0">
                <a:latin typeface="Abadi" panose="020B0604020104020204" pitchFamily="34" charset="0"/>
              </a:rPr>
              <a:t>Logistic Regression</a:t>
            </a:r>
            <a:r>
              <a:rPr lang="en-US" dirty="0">
                <a:latin typeface="Abadi" panose="020B0604020104020204" pitchFamily="34" charset="0"/>
              </a:rPr>
              <a:t>, and </a:t>
            </a:r>
            <a:r>
              <a:rPr lang="en-US" b="1" dirty="0">
                <a:latin typeface="Abadi" panose="020B0604020104020204" pitchFamily="34" charset="0"/>
              </a:rPr>
              <a:t>Support Vector Machine</a:t>
            </a:r>
            <a:r>
              <a:rPr lang="en-US" dirty="0">
                <a:latin typeface="Abadi" panose="020B0604020104020204" pitchFamily="34" charset="0"/>
              </a:rPr>
              <a:t>—using cross-validation scores.</a:t>
            </a:r>
            <a:br>
              <a:rPr lang="en-US" dirty="0">
                <a:latin typeface="Abadi" panose="020B0604020104020204" pitchFamily="34" charset="0"/>
              </a:rPr>
            </a:br>
            <a:r>
              <a:rPr lang="en-US" dirty="0">
                <a:latin typeface="Abadi" panose="020B0604020104020204" pitchFamily="34" charset="0"/>
              </a:rPr>
              <a:t>The </a:t>
            </a:r>
            <a:r>
              <a:rPr lang="en-US" b="1" dirty="0">
                <a:latin typeface="Abadi" panose="020B0604020104020204" pitchFamily="34" charset="0"/>
              </a:rPr>
              <a:t>Decision Tree</a:t>
            </a:r>
            <a:r>
              <a:rPr lang="en-US" dirty="0">
                <a:latin typeface="Abadi" panose="020B0604020104020204" pitchFamily="34" charset="0"/>
              </a:rPr>
              <a:t> model achieved the </a:t>
            </a:r>
            <a:r>
              <a:rPr lang="en-US" b="1" dirty="0">
                <a:latin typeface="Abadi" panose="020B0604020104020204" pitchFamily="34" charset="0"/>
              </a:rPr>
              <a:t>highest accuracy</a:t>
            </a:r>
            <a:r>
              <a:rPr lang="en-US" dirty="0">
                <a:latin typeface="Abadi" panose="020B0604020104020204" pitchFamily="34" charset="0"/>
              </a:rPr>
              <a:t> of </a:t>
            </a:r>
            <a:r>
              <a:rPr lang="en-US" b="1" dirty="0">
                <a:latin typeface="Abadi" panose="020B0604020104020204" pitchFamily="34" charset="0"/>
              </a:rPr>
              <a:t>87.32%</a:t>
            </a:r>
            <a:r>
              <a:rPr lang="en-US" dirty="0">
                <a:latin typeface="Abadi" panose="020B0604020104020204" pitchFamily="34" charset="0"/>
              </a:rPr>
              <a:t>, with the following best parameters:</a:t>
            </a:r>
          </a:p>
          <a:p>
            <a:pPr>
              <a:buFont typeface="Arial" panose="020B0604020202020204" pitchFamily="34" charset="0"/>
              <a:buChar char="•"/>
            </a:pPr>
            <a:r>
              <a:rPr lang="en-US" dirty="0">
                <a:latin typeface="Abadi" panose="020B0604020104020204" pitchFamily="34" charset="0"/>
              </a:rPr>
              <a:t>criterion: </a:t>
            </a:r>
            <a:r>
              <a:rPr lang="en-US" dirty="0" err="1">
                <a:latin typeface="Abadi" panose="020B0604020104020204" pitchFamily="34" charset="0"/>
              </a:rPr>
              <a:t>gini</a:t>
            </a:r>
            <a:endParaRPr lang="en-US" dirty="0">
              <a:latin typeface="Abadi" panose="020B0604020104020204" pitchFamily="34" charset="0"/>
            </a:endParaRPr>
          </a:p>
          <a:p>
            <a:pPr>
              <a:buFont typeface="Arial" panose="020B0604020202020204" pitchFamily="34" charset="0"/>
              <a:buChar char="•"/>
            </a:pPr>
            <a:r>
              <a:rPr lang="en-US" dirty="0" err="1">
                <a:latin typeface="Abadi" panose="020B0604020104020204" pitchFamily="34" charset="0"/>
              </a:rPr>
              <a:t>max_depth</a:t>
            </a:r>
            <a:r>
              <a:rPr lang="en-US" dirty="0">
                <a:latin typeface="Abadi" panose="020B0604020104020204" pitchFamily="34" charset="0"/>
              </a:rPr>
              <a:t>: 6</a:t>
            </a:r>
          </a:p>
          <a:p>
            <a:pPr>
              <a:buFont typeface="Arial" panose="020B0604020202020204" pitchFamily="34" charset="0"/>
              <a:buChar char="•"/>
            </a:pPr>
            <a:r>
              <a:rPr lang="en-US" dirty="0" err="1">
                <a:latin typeface="Abadi" panose="020B0604020104020204" pitchFamily="34" charset="0"/>
              </a:rPr>
              <a:t>max_features</a:t>
            </a:r>
            <a:r>
              <a:rPr lang="en-US" dirty="0">
                <a:latin typeface="Abadi" panose="020B0604020104020204" pitchFamily="34" charset="0"/>
              </a:rPr>
              <a:t>: auto</a:t>
            </a:r>
          </a:p>
          <a:p>
            <a:pPr>
              <a:buFont typeface="Arial" panose="020B0604020202020204" pitchFamily="34" charset="0"/>
              <a:buChar char="•"/>
            </a:pPr>
            <a:r>
              <a:rPr lang="en-US" dirty="0" err="1">
                <a:latin typeface="Abadi" panose="020B0604020104020204" pitchFamily="34" charset="0"/>
              </a:rPr>
              <a:t>min_samples_leaf</a:t>
            </a:r>
            <a:r>
              <a:rPr lang="en-US" dirty="0">
                <a:latin typeface="Abadi" panose="020B0604020104020204" pitchFamily="34" charset="0"/>
              </a:rPr>
              <a:t>: 1</a:t>
            </a:r>
          </a:p>
          <a:p>
            <a:pPr>
              <a:buFont typeface="Arial" panose="020B0604020202020204" pitchFamily="34" charset="0"/>
              <a:buChar char="•"/>
            </a:pPr>
            <a:r>
              <a:rPr lang="en-US" dirty="0" err="1">
                <a:latin typeface="Abadi" panose="020B0604020104020204" pitchFamily="34" charset="0"/>
              </a:rPr>
              <a:t>min_samples_split</a:t>
            </a:r>
            <a:r>
              <a:rPr lang="en-US" dirty="0">
                <a:latin typeface="Abadi" panose="020B0604020104020204" pitchFamily="34" charset="0"/>
              </a:rPr>
              <a:t>: 5</a:t>
            </a:r>
          </a:p>
          <a:p>
            <a:pPr>
              <a:buFont typeface="Arial" panose="020B0604020202020204" pitchFamily="34" charset="0"/>
              <a:buChar char="•"/>
            </a:pPr>
            <a:r>
              <a:rPr lang="en-US" dirty="0">
                <a:latin typeface="Abadi" panose="020B0604020104020204" pitchFamily="34" charset="0"/>
              </a:rPr>
              <a:t>splitter: random</a:t>
            </a:r>
          </a:p>
          <a:p>
            <a:pPr>
              <a:buNone/>
            </a:pPr>
            <a:r>
              <a:rPr lang="en-US" b="1" dirty="0">
                <a:latin typeface="Abadi" panose="020B0604020104020204" pitchFamily="34" charset="0"/>
              </a:rPr>
              <a:t>Insight</a:t>
            </a:r>
            <a:r>
              <a:rPr lang="en-US" dirty="0">
                <a:latin typeface="Abadi" panose="020B0604020104020204" pitchFamily="34" charset="0"/>
              </a:rPr>
              <a:t>:</a:t>
            </a:r>
            <a:br>
              <a:rPr lang="en-US" dirty="0">
                <a:latin typeface="Abadi" panose="020B0604020104020204" pitchFamily="34" charset="0"/>
              </a:rPr>
            </a:br>
            <a:r>
              <a:rPr lang="en-US" dirty="0">
                <a:latin typeface="Abadi" panose="020B0604020104020204" pitchFamily="34" charset="0"/>
              </a:rPr>
              <a:t>Decision Tree outperformed other models, making it the most reliable choice for this classification task.</a:t>
            </a:r>
          </a:p>
        </p:txBody>
      </p:sp>
      <p:pic>
        <p:nvPicPr>
          <p:cNvPr id="6" name="Picture 5">
            <a:extLst>
              <a:ext uri="{FF2B5EF4-FFF2-40B4-BE49-F238E27FC236}">
                <a16:creationId xmlns:a16="http://schemas.microsoft.com/office/drawing/2014/main" id="{918EF3F1-7618-40B2-18C7-F3BA942F8D7E}"/>
              </a:ext>
            </a:extLst>
          </p:cNvPr>
          <p:cNvPicPr>
            <a:picLocks noChangeAspect="1"/>
          </p:cNvPicPr>
          <p:nvPr/>
        </p:nvPicPr>
        <p:blipFill>
          <a:blip r:embed="rId3"/>
          <a:stretch>
            <a:fillRect/>
          </a:stretch>
        </p:blipFill>
        <p:spPr>
          <a:xfrm>
            <a:off x="871807" y="4509385"/>
            <a:ext cx="7065563" cy="2102004"/>
          </a:xfrm>
          <a:prstGeom prst="rect">
            <a:avLst/>
          </a:prstGeom>
        </p:spPr>
      </p:pic>
      <p:sp>
        <p:nvSpPr>
          <p:cNvPr id="8" name="TextBox 7">
            <a:extLst>
              <a:ext uri="{FF2B5EF4-FFF2-40B4-BE49-F238E27FC236}">
                <a16:creationId xmlns:a16="http://schemas.microsoft.com/office/drawing/2014/main" id="{E2B2F3D7-872B-C39A-3646-63FAA40DA394}"/>
              </a:ext>
            </a:extLst>
          </p:cNvPr>
          <p:cNvSpPr txBox="1"/>
          <p:nvPr/>
        </p:nvSpPr>
        <p:spPr>
          <a:xfrm>
            <a:off x="8175089" y="4977261"/>
            <a:ext cx="2825992" cy="646331"/>
          </a:xfrm>
          <a:prstGeom prst="rect">
            <a:avLst/>
          </a:prstGeom>
          <a:noFill/>
        </p:spPr>
        <p:txBody>
          <a:bodyPr wrap="square">
            <a:spAutoFit/>
          </a:bodyPr>
          <a:lstStyle/>
          <a:p>
            <a:r>
              <a:rPr lang="en-US" dirty="0">
                <a:latin typeface="Abadi" panose="020B0604020104020204" pitchFamily="34" charset="0"/>
              </a:rPr>
              <a:t>Best Classification Model Based on Accuracy</a:t>
            </a:r>
            <a:endParaRPr lang="en-IN" dirty="0">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EB443C98-ADFF-CFE8-168B-DCDCD89C806D}"/>
              </a:ext>
            </a:extLst>
          </p:cNvPr>
          <p:cNvPicPr>
            <a:picLocks noChangeAspect="1"/>
          </p:cNvPicPr>
          <p:nvPr/>
        </p:nvPicPr>
        <p:blipFill>
          <a:blip r:embed="rId3"/>
          <a:stretch>
            <a:fillRect/>
          </a:stretch>
        </p:blipFill>
        <p:spPr>
          <a:xfrm>
            <a:off x="6447934" y="1665060"/>
            <a:ext cx="4646413" cy="3360984"/>
          </a:xfrm>
          <a:prstGeom prst="rect">
            <a:avLst/>
          </a:prstGeom>
        </p:spPr>
      </p:pic>
      <p:graphicFrame>
        <p:nvGraphicFramePr>
          <p:cNvPr id="3" name="Table 2">
            <a:extLst>
              <a:ext uri="{FF2B5EF4-FFF2-40B4-BE49-F238E27FC236}">
                <a16:creationId xmlns:a16="http://schemas.microsoft.com/office/drawing/2014/main" id="{CB5984CA-BB1B-5F53-B529-577629D57CDF}"/>
              </a:ext>
            </a:extLst>
          </p:cNvPr>
          <p:cNvGraphicFramePr>
            <a:graphicFrameLocks noGrp="1"/>
          </p:cNvGraphicFramePr>
          <p:nvPr/>
        </p:nvGraphicFramePr>
        <p:xfrm>
          <a:off x="838200" y="3452654"/>
          <a:ext cx="10515600" cy="1097280"/>
        </p:xfrm>
        <a:graphic>
          <a:graphicData uri="http://schemas.openxmlformats.org/drawingml/2006/table">
            <a:tbl>
              <a:tblPr/>
              <a:tblGrid>
                <a:gridCol w="3505200">
                  <a:extLst>
                    <a:ext uri="{9D8B030D-6E8A-4147-A177-3AD203B41FA5}">
                      <a16:colId xmlns:a16="http://schemas.microsoft.com/office/drawing/2014/main" val="4066925895"/>
                    </a:ext>
                  </a:extLst>
                </a:gridCol>
                <a:gridCol w="3505200">
                  <a:extLst>
                    <a:ext uri="{9D8B030D-6E8A-4147-A177-3AD203B41FA5}">
                      <a16:colId xmlns:a16="http://schemas.microsoft.com/office/drawing/2014/main" val="645198127"/>
                    </a:ext>
                  </a:extLst>
                </a:gridCol>
                <a:gridCol w="3505200">
                  <a:extLst>
                    <a:ext uri="{9D8B030D-6E8A-4147-A177-3AD203B41FA5}">
                      <a16:colId xmlns:a16="http://schemas.microsoft.com/office/drawing/2014/main" val="304985270"/>
                    </a:ext>
                  </a:extLst>
                </a:gridCol>
              </a:tblGrid>
              <a:tr h="0">
                <a:tc>
                  <a:txBody>
                    <a:bodyPr/>
                    <a:lstStyle/>
                    <a:p>
                      <a:pPr>
                        <a:buNone/>
                      </a:pPr>
                      <a:endParaRPr lang="en-IN"/>
                    </a:p>
                  </a:txBody>
                  <a:tcPr anchor="ctr">
                    <a:lnL>
                      <a:noFill/>
                    </a:lnL>
                    <a:lnR>
                      <a:noFill/>
                    </a:lnR>
                    <a:lnT>
                      <a:noFill/>
                    </a:lnT>
                    <a:lnB>
                      <a:noFill/>
                    </a:lnB>
                    <a:noFill/>
                  </a:tcPr>
                </a:tc>
                <a:tc>
                  <a:txBody>
                    <a:bodyPr/>
                    <a:lstStyle/>
                    <a:p>
                      <a:pPr>
                        <a:buNone/>
                      </a:pPr>
                      <a:endParaRPr lang="en-IN"/>
                    </a:p>
                  </a:txBody>
                  <a:tcPr anchor="ctr">
                    <a:lnL>
                      <a:noFill/>
                    </a:lnL>
                    <a:lnR>
                      <a:noFill/>
                    </a:lnR>
                    <a:lnT>
                      <a:noFill/>
                    </a:lnT>
                    <a:lnB>
                      <a:noFill/>
                    </a:lnB>
                    <a:noFill/>
                  </a:tcPr>
                </a:tc>
                <a:tc>
                  <a:txBody>
                    <a:bodyPr/>
                    <a:lstStyle/>
                    <a:p>
                      <a:pPr>
                        <a:buNone/>
                      </a:pPr>
                      <a:endParaRPr lang="en-IN"/>
                    </a:p>
                  </a:txBody>
                  <a:tcPr anchor="ctr">
                    <a:lnL>
                      <a:noFill/>
                    </a:lnL>
                    <a:lnR>
                      <a:noFill/>
                    </a:lnR>
                    <a:lnT>
                      <a:noFill/>
                    </a:lnT>
                    <a:lnB>
                      <a:noFill/>
                    </a:lnB>
                    <a:noFill/>
                  </a:tcPr>
                </a:tc>
                <a:extLst>
                  <a:ext uri="{0D108BD9-81ED-4DB2-BD59-A6C34878D82A}">
                    <a16:rowId xmlns:a16="http://schemas.microsoft.com/office/drawing/2014/main" val="3454748509"/>
                  </a:ext>
                </a:extLst>
              </a:tr>
              <a:tr h="0">
                <a:tc>
                  <a:txBody>
                    <a:bodyPr/>
                    <a:lstStyle/>
                    <a:p>
                      <a:pPr>
                        <a:buNone/>
                      </a:pPr>
                      <a:endParaRPr lang="en-IN"/>
                    </a:p>
                  </a:txBody>
                  <a:tcPr anchor="ctr">
                    <a:lnL>
                      <a:noFill/>
                    </a:lnL>
                    <a:lnR>
                      <a:noFill/>
                    </a:lnR>
                    <a:lnT>
                      <a:noFill/>
                    </a:lnT>
                    <a:lnB>
                      <a:noFill/>
                    </a:lnB>
                    <a:noFill/>
                  </a:tcPr>
                </a:tc>
                <a:tc>
                  <a:txBody>
                    <a:bodyPr/>
                    <a:lstStyle/>
                    <a:p>
                      <a:pPr>
                        <a:buNone/>
                      </a:pPr>
                      <a:endParaRPr lang="en-IN"/>
                    </a:p>
                  </a:txBody>
                  <a:tcPr anchor="ctr">
                    <a:lnL>
                      <a:noFill/>
                    </a:lnL>
                    <a:lnR>
                      <a:noFill/>
                    </a:lnR>
                    <a:lnT>
                      <a:noFill/>
                    </a:lnT>
                    <a:lnB>
                      <a:noFill/>
                    </a:lnB>
                    <a:noFill/>
                  </a:tcPr>
                </a:tc>
                <a:tc>
                  <a:txBody>
                    <a:bodyPr/>
                    <a:lstStyle/>
                    <a:p>
                      <a:pPr>
                        <a:buNone/>
                      </a:pPr>
                      <a:endParaRPr lang="en-IN"/>
                    </a:p>
                  </a:txBody>
                  <a:tcPr anchor="ctr">
                    <a:lnL>
                      <a:noFill/>
                    </a:lnL>
                    <a:lnR>
                      <a:noFill/>
                    </a:lnR>
                    <a:lnT>
                      <a:noFill/>
                    </a:lnT>
                    <a:lnB>
                      <a:noFill/>
                    </a:lnB>
                    <a:noFill/>
                  </a:tcPr>
                </a:tc>
                <a:extLst>
                  <a:ext uri="{0D108BD9-81ED-4DB2-BD59-A6C34878D82A}">
                    <a16:rowId xmlns:a16="http://schemas.microsoft.com/office/drawing/2014/main" val="2273617056"/>
                  </a:ext>
                </a:extLst>
              </a:tr>
              <a:tr h="0">
                <a:tc>
                  <a:txBody>
                    <a:bodyPr/>
                    <a:lstStyle/>
                    <a:p>
                      <a:pPr>
                        <a:buNone/>
                      </a:pPr>
                      <a:endParaRPr lang="en-IN"/>
                    </a:p>
                  </a:txBody>
                  <a:tcPr anchor="ctr">
                    <a:lnL>
                      <a:noFill/>
                    </a:lnL>
                    <a:lnR>
                      <a:noFill/>
                    </a:lnR>
                    <a:lnT>
                      <a:noFill/>
                    </a:lnT>
                    <a:lnB>
                      <a:noFill/>
                    </a:lnB>
                    <a:noFill/>
                  </a:tcPr>
                </a:tc>
                <a:tc>
                  <a:txBody>
                    <a:bodyPr/>
                    <a:lstStyle/>
                    <a:p>
                      <a:pPr>
                        <a:buNone/>
                      </a:pPr>
                      <a:endParaRPr lang="en-IN"/>
                    </a:p>
                  </a:txBody>
                  <a:tcPr anchor="ctr">
                    <a:lnL>
                      <a:noFill/>
                    </a:lnL>
                    <a:lnR>
                      <a:noFill/>
                    </a:lnR>
                    <a:lnT>
                      <a:noFill/>
                    </a:lnT>
                    <a:lnB>
                      <a:noFill/>
                    </a:lnB>
                    <a:noFill/>
                  </a:tcPr>
                </a:tc>
                <a:tc>
                  <a:txBody>
                    <a:bodyPr/>
                    <a:lstStyle/>
                    <a:p>
                      <a:pPr>
                        <a:buNone/>
                      </a:pPr>
                      <a:endParaRPr lang="en-IN" dirty="0"/>
                    </a:p>
                  </a:txBody>
                  <a:tcPr anchor="ctr">
                    <a:lnL>
                      <a:noFill/>
                    </a:lnL>
                    <a:lnR>
                      <a:noFill/>
                    </a:lnR>
                    <a:lnT>
                      <a:noFill/>
                    </a:lnT>
                    <a:lnB>
                      <a:noFill/>
                    </a:lnB>
                    <a:noFill/>
                  </a:tcPr>
                </a:tc>
                <a:extLst>
                  <a:ext uri="{0D108BD9-81ED-4DB2-BD59-A6C34878D82A}">
                    <a16:rowId xmlns:a16="http://schemas.microsoft.com/office/drawing/2014/main" val="2907427698"/>
                  </a:ext>
                </a:extLst>
              </a:tr>
            </a:tbl>
          </a:graphicData>
        </a:graphic>
      </p:graphicFrame>
      <p:sp>
        <p:nvSpPr>
          <p:cNvPr id="6" name="Rectangle 1">
            <a:extLst>
              <a:ext uri="{FF2B5EF4-FFF2-40B4-BE49-F238E27FC236}">
                <a16:creationId xmlns:a16="http://schemas.microsoft.com/office/drawing/2014/main" id="{DDCEB6C8-8459-044E-5B7E-75ABFFD6E0D7}"/>
              </a:ext>
            </a:extLst>
          </p:cNvPr>
          <p:cNvSpPr>
            <a:spLocks noChangeArrowheads="1"/>
          </p:cNvSpPr>
          <p:nvPr/>
        </p:nvSpPr>
        <p:spPr bwMode="auto">
          <a:xfrm>
            <a:off x="838200" y="1467495"/>
            <a:ext cx="490586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confusion matrix visualizes the performance of the </a:t>
            </a:r>
            <a:r>
              <a:rPr kumimoji="0" lang="en-US" altLang="en-US" sz="1800" b="1" i="0" u="none" strike="noStrike" cap="none" normalizeH="0" baseline="0" dirty="0">
                <a:ln>
                  <a:noFill/>
                </a:ln>
                <a:solidFill>
                  <a:schemeClr val="tx1"/>
                </a:solidFill>
                <a:effectLst/>
                <a:latin typeface="Abadi" panose="020B0604020104020204" pitchFamily="34" charset="0"/>
              </a:rPr>
              <a:t>Decision Tree classifier</a:t>
            </a:r>
            <a:r>
              <a:rPr kumimoji="0" lang="en-US" altLang="en-US" sz="1800" b="0" i="0" u="none" strike="noStrike" cap="none" normalizeH="0" baseline="0" dirty="0">
                <a:ln>
                  <a:noFill/>
                </a:ln>
                <a:solidFill>
                  <a:schemeClr val="tx1"/>
                </a:solidFill>
                <a:effectLst/>
                <a:latin typeface="Abadi" panose="020B0604020104020204" pitchFamily="34" charset="0"/>
              </a:rPr>
              <a:t>, which achieved the </a:t>
            </a:r>
            <a:r>
              <a:rPr kumimoji="0" lang="en-US" altLang="en-US" sz="1800" b="1" i="0" u="none" strike="noStrike" cap="none" normalizeH="0" baseline="0" dirty="0">
                <a:ln>
                  <a:noFill/>
                </a:ln>
                <a:solidFill>
                  <a:schemeClr val="tx1"/>
                </a:solidFill>
                <a:effectLst/>
                <a:latin typeface="Abadi" panose="020B0604020104020204" pitchFamily="34" charset="0"/>
              </a:rPr>
              <a:t>highest accuracy (87.32%)</a:t>
            </a:r>
            <a:r>
              <a:rPr kumimoji="0" lang="en-US" altLang="en-US" sz="1800" b="0" i="0" u="none" strike="noStrike" cap="none" normalizeH="0" baseline="0" dirty="0">
                <a:ln>
                  <a:noFill/>
                </a:ln>
                <a:solidFill>
                  <a:schemeClr val="tx1"/>
                </a:solidFill>
                <a:effectLst/>
                <a:latin typeface="Abadi" panose="020B0604020104020204" pitchFamily="34" charset="0"/>
              </a:rPr>
              <a:t> among all models.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badi" panose="020B0604020104020204" pitchFamily="34" charset="0"/>
              </a:rPr>
              <a:t>Insight</a:t>
            </a:r>
            <a:r>
              <a:rPr kumimoji="0" lang="en-US" altLang="en-US" sz="18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The model correctly predicted </a:t>
            </a:r>
            <a:r>
              <a:rPr kumimoji="0" lang="en-US" altLang="en-US" sz="1800" b="1" i="0" u="none" strike="noStrike" cap="none" normalizeH="0" baseline="0" dirty="0">
                <a:ln>
                  <a:noFill/>
                </a:ln>
                <a:solidFill>
                  <a:schemeClr val="tx1"/>
                </a:solidFill>
                <a:effectLst/>
                <a:latin typeface="Abadi" panose="020B0604020104020204" pitchFamily="34" charset="0"/>
              </a:rPr>
              <a:t>12 successful landings</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1" i="0" u="none" strike="noStrike" cap="none" normalizeH="0" baseline="0" dirty="0">
                <a:ln>
                  <a:noFill/>
                </a:ln>
                <a:solidFill>
                  <a:schemeClr val="tx1"/>
                </a:solidFill>
                <a:effectLst/>
                <a:latin typeface="Abadi" panose="020B0604020104020204" pitchFamily="34" charset="0"/>
              </a:rPr>
              <a:t>3 non-landings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It misclassified </a:t>
            </a:r>
            <a:r>
              <a:rPr kumimoji="0" lang="en-US" altLang="en-US" sz="1800" b="1" i="0" u="none" strike="noStrike" cap="none" normalizeH="0" baseline="0" dirty="0">
                <a:ln>
                  <a:noFill/>
                </a:ln>
                <a:solidFill>
                  <a:schemeClr val="tx1"/>
                </a:solidFill>
                <a:effectLst/>
                <a:latin typeface="Abadi" panose="020B0604020104020204" pitchFamily="34" charset="0"/>
              </a:rPr>
              <a:t>3 non-landings as landings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No false negatives — meaning </a:t>
            </a:r>
            <a:r>
              <a:rPr kumimoji="0" lang="en-US" altLang="en-US" sz="1800" b="1" i="0" u="none" strike="noStrike" cap="none" normalizeH="0" baseline="0" dirty="0">
                <a:ln>
                  <a:noFill/>
                </a:ln>
                <a:solidFill>
                  <a:schemeClr val="tx1"/>
                </a:solidFill>
                <a:effectLst/>
                <a:latin typeface="Abadi" panose="020B0604020104020204" pitchFamily="34" charset="0"/>
              </a:rPr>
              <a:t>every actual landing was correctly identified</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badi" panose="020B0604020104020204" pitchFamily="34" charset="0"/>
              </a:rPr>
              <a:t>This matrix highlights the model’s strength in identifying successful landings, with a slight tendency to overpredict landings. Overall, it reflects strong classification performance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8" name="TextBox 7">
            <a:extLst>
              <a:ext uri="{FF2B5EF4-FFF2-40B4-BE49-F238E27FC236}">
                <a16:creationId xmlns:a16="http://schemas.microsoft.com/office/drawing/2014/main" id="{A8E1C0B8-9E08-BC57-CEFC-8BE155F1396F}"/>
              </a:ext>
            </a:extLst>
          </p:cNvPr>
          <p:cNvSpPr txBox="1"/>
          <p:nvPr/>
        </p:nvSpPr>
        <p:spPr>
          <a:xfrm>
            <a:off x="6676535" y="5156476"/>
            <a:ext cx="6094428" cy="369332"/>
          </a:xfrm>
          <a:prstGeom prst="rect">
            <a:avLst/>
          </a:prstGeom>
          <a:noFill/>
        </p:spPr>
        <p:txBody>
          <a:bodyPr wrap="square">
            <a:spAutoFit/>
          </a:bodyPr>
          <a:lstStyle/>
          <a:p>
            <a:r>
              <a:rPr lang="fr-FR" dirty="0">
                <a:latin typeface="Abadi" panose="020B0604020104020204" pitchFamily="34" charset="0"/>
              </a:rPr>
              <a:t>Confusion Matrix – </a:t>
            </a:r>
            <a:r>
              <a:rPr lang="fr-FR" dirty="0" err="1">
                <a:latin typeface="Abadi" panose="020B0604020104020204" pitchFamily="34" charset="0"/>
              </a:rPr>
              <a:t>Decision</a:t>
            </a:r>
            <a:r>
              <a:rPr lang="fr-FR" dirty="0">
                <a:latin typeface="Abadi" panose="020B0604020104020204" pitchFamily="34" charset="0"/>
              </a:rPr>
              <a:t> </a:t>
            </a:r>
            <a:r>
              <a:rPr lang="fr-FR" dirty="0" err="1">
                <a:latin typeface="Abadi" panose="020B0604020104020204" pitchFamily="34" charset="0"/>
              </a:rPr>
              <a:t>Tree</a:t>
            </a:r>
            <a:r>
              <a:rPr lang="fr-FR" dirty="0">
                <a:latin typeface="Abadi" panose="020B0604020104020204" pitchFamily="34" charset="0"/>
              </a:rPr>
              <a:t> Model</a:t>
            </a:r>
            <a:endParaRPr lang="en-IN" dirty="0">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2894E577-DC41-302B-AF02-B0EC01D618EC}"/>
              </a:ext>
            </a:extLst>
          </p:cNvPr>
          <p:cNvSpPr>
            <a:spLocks noGrp="1" noChangeArrowheads="1"/>
          </p:cNvSpPr>
          <p:nvPr>
            <p:ph sz="half" idx="4294967295"/>
          </p:nvPr>
        </p:nvSpPr>
        <p:spPr bwMode="auto">
          <a:xfrm>
            <a:off x="911413" y="1600312"/>
            <a:ext cx="1004153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SpaceX launch success is highest at </a:t>
            </a:r>
            <a:r>
              <a:rPr kumimoji="0" lang="en-US" altLang="en-US" sz="1800" b="1" i="0" u="none" strike="noStrike" cap="none" normalizeH="0" baseline="0" dirty="0">
                <a:ln>
                  <a:noFill/>
                </a:ln>
                <a:solidFill>
                  <a:schemeClr val="tx1"/>
                </a:solidFill>
                <a:effectLst/>
                <a:latin typeface="Abadi" panose="020B0604020104020204" pitchFamily="34" charset="0"/>
              </a:rPr>
              <a:t>KSC LC-39A</a:t>
            </a:r>
            <a:r>
              <a:rPr kumimoji="0" lang="en-US" altLang="en-US" sz="1800" b="0" i="0" u="none" strike="noStrike" cap="none" normalizeH="0" baseline="0" dirty="0">
                <a:ln>
                  <a:noFill/>
                </a:ln>
                <a:solidFill>
                  <a:schemeClr val="tx1"/>
                </a:solidFill>
                <a:effectLst/>
                <a:latin typeface="Abadi" panose="020B0604020104020204" pitchFamily="34" charset="0"/>
              </a:rPr>
              <a:t>, with a 76.9% success rate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1" i="0" u="none" strike="noStrike" cap="none" normalizeH="0" baseline="0" dirty="0">
                <a:ln>
                  <a:noFill/>
                </a:ln>
                <a:solidFill>
                  <a:schemeClr val="tx1"/>
                </a:solidFill>
                <a:effectLst/>
                <a:latin typeface="Abadi" panose="020B0604020104020204" pitchFamily="34" charset="0"/>
              </a:rPr>
              <a:t>Decision Tree</a:t>
            </a:r>
            <a:r>
              <a:rPr kumimoji="0" lang="en-US" altLang="en-US" sz="1800" b="0" i="0" u="none" strike="noStrike" cap="none" normalizeH="0" baseline="0" dirty="0">
                <a:ln>
                  <a:noFill/>
                </a:ln>
                <a:solidFill>
                  <a:schemeClr val="tx1"/>
                </a:solidFill>
                <a:effectLst/>
                <a:latin typeface="Abadi" panose="020B0604020104020204" pitchFamily="34" charset="0"/>
              </a:rPr>
              <a:t> emerged as the best classification model with </a:t>
            </a:r>
            <a:r>
              <a:rPr kumimoji="0" lang="en-US" altLang="en-US" sz="1800" b="1" i="0" u="none" strike="noStrike" cap="none" normalizeH="0" baseline="0" dirty="0">
                <a:ln>
                  <a:noFill/>
                </a:ln>
                <a:solidFill>
                  <a:schemeClr val="tx1"/>
                </a:solidFill>
                <a:effectLst/>
                <a:latin typeface="Abadi" panose="020B0604020104020204" pitchFamily="34" charset="0"/>
              </a:rPr>
              <a:t>87.32% accuracy</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Launch sites are </a:t>
            </a:r>
            <a:r>
              <a:rPr kumimoji="0" lang="en-US" altLang="en-US" sz="1800" b="1" i="0" u="none" strike="noStrike" cap="none" normalizeH="0" baseline="0" dirty="0">
                <a:ln>
                  <a:noFill/>
                </a:ln>
                <a:solidFill>
                  <a:schemeClr val="tx1"/>
                </a:solidFill>
                <a:effectLst/>
                <a:latin typeface="Abadi" panose="020B0604020104020204" pitchFamily="34" charset="0"/>
              </a:rPr>
              <a:t>strategically located near coastlines</a:t>
            </a:r>
            <a:r>
              <a:rPr kumimoji="0" lang="en-US" altLang="en-US" sz="1800" b="0" i="0" u="none" strike="noStrike" cap="none" normalizeH="0" baseline="0" dirty="0">
                <a:ln>
                  <a:noFill/>
                </a:ln>
                <a:solidFill>
                  <a:schemeClr val="tx1"/>
                </a:solidFill>
                <a:effectLst/>
                <a:latin typeface="Abadi" panose="020B0604020104020204" pitchFamily="34" charset="0"/>
              </a:rPr>
              <a:t>, away from cities and major transport hubs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FT boosters show </a:t>
            </a:r>
            <a:r>
              <a:rPr kumimoji="0" lang="en-US" altLang="en-US" sz="1800" b="1" i="0" u="none" strike="noStrike" cap="none" normalizeH="0" baseline="0" dirty="0">
                <a:ln>
                  <a:noFill/>
                </a:ln>
                <a:solidFill>
                  <a:schemeClr val="tx1"/>
                </a:solidFill>
                <a:effectLst/>
                <a:latin typeface="Abadi" panose="020B0604020104020204" pitchFamily="34" charset="0"/>
              </a:rPr>
              <a:t>highest reliability</a:t>
            </a:r>
            <a:r>
              <a:rPr kumimoji="0" lang="en-US" altLang="en-US" sz="1800" b="0" i="0" u="none" strike="noStrike" cap="none" normalizeH="0" baseline="0" dirty="0">
                <a:ln>
                  <a:noFill/>
                </a:ln>
                <a:solidFill>
                  <a:schemeClr val="tx1"/>
                </a:solidFill>
                <a:effectLst/>
                <a:latin typeface="Abadi" panose="020B0604020104020204" pitchFamily="34" charset="0"/>
              </a:rPr>
              <a:t>, especially in the 4000–8000 kg payload range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badi" panose="020B0604020104020204" pitchFamily="34" charset="0"/>
              </a:rPr>
              <a:t>🧠 Confusion matrix confirms strong model performance with </a:t>
            </a:r>
            <a:r>
              <a:rPr kumimoji="0" lang="en-US" altLang="en-US" sz="1800" b="1" i="0" u="none" strike="noStrike" cap="none" normalizeH="0" baseline="0" dirty="0">
                <a:ln>
                  <a:noFill/>
                </a:ln>
                <a:solidFill>
                  <a:schemeClr val="tx1"/>
                </a:solidFill>
                <a:effectLst/>
                <a:latin typeface="Abadi" panose="020B0604020104020204" pitchFamily="34" charset="0"/>
              </a:rPr>
              <a:t>zero false negatives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9C191B8B-ED46-9601-7C10-36797D5631AF}"/>
              </a:ext>
            </a:extLst>
          </p:cNvPr>
          <p:cNvSpPr txBox="1"/>
          <p:nvPr/>
        </p:nvSpPr>
        <p:spPr>
          <a:xfrm>
            <a:off x="906389" y="1315687"/>
            <a:ext cx="10379222" cy="5262979"/>
          </a:xfrm>
          <a:prstGeom prst="rect">
            <a:avLst/>
          </a:prstGeom>
          <a:noFill/>
        </p:spPr>
        <p:txBody>
          <a:bodyPr wrap="square">
            <a:spAutoFit/>
          </a:bodyPr>
          <a:lstStyle/>
          <a:p>
            <a:pPr>
              <a:buNone/>
            </a:pPr>
            <a:r>
              <a:rPr lang="en-IN" sz="1600" dirty="0">
                <a:latin typeface="Abadi" panose="020B0604020104020204" pitchFamily="34" charset="0"/>
              </a:rPr>
              <a:t>Key supporting materials used throughout the project:</a:t>
            </a:r>
          </a:p>
          <a:p>
            <a:pPr>
              <a:buFont typeface="Arial" panose="020B0604020202020204" pitchFamily="34" charset="0"/>
              <a:buChar char="•"/>
            </a:pPr>
            <a:r>
              <a:rPr lang="en-IN" sz="1600" dirty="0">
                <a:latin typeface="Abadi" panose="020B0604020104020204" pitchFamily="34" charset="0"/>
              </a:rPr>
              <a:t>🐍 </a:t>
            </a:r>
            <a:r>
              <a:rPr lang="en-IN" sz="1600" b="1" dirty="0">
                <a:latin typeface="Abadi" panose="020B0604020104020204" pitchFamily="34" charset="0"/>
              </a:rPr>
              <a:t>Python Code Snippets</a:t>
            </a:r>
            <a:endParaRPr lang="en-IN" sz="1600" dirty="0">
              <a:latin typeface="Abadi" panose="020B0604020104020204" pitchFamily="34" charset="0"/>
            </a:endParaRPr>
          </a:p>
          <a:p>
            <a:pPr marL="742950" lvl="1" indent="-285750">
              <a:buFont typeface="Arial" panose="020B0604020202020204" pitchFamily="34" charset="0"/>
              <a:buChar char="•"/>
            </a:pPr>
            <a:r>
              <a:rPr lang="en-IN" sz="1600" dirty="0">
                <a:latin typeface="Abadi" panose="020B0604020104020204" pitchFamily="34" charset="0"/>
              </a:rPr>
              <a:t>Model selection and hyperparameter tuning</a:t>
            </a:r>
          </a:p>
          <a:p>
            <a:pPr marL="742950" lvl="1" indent="-285750">
              <a:buFont typeface="Arial" panose="020B0604020202020204" pitchFamily="34" charset="0"/>
              <a:buChar char="•"/>
            </a:pPr>
            <a:r>
              <a:rPr lang="en-IN" sz="1600" dirty="0">
                <a:latin typeface="Abadi" panose="020B0604020104020204" pitchFamily="34" charset="0"/>
              </a:rPr>
              <a:t>Confusion matrix generation</a:t>
            </a:r>
          </a:p>
          <a:p>
            <a:pPr marL="742950" lvl="1" indent="-285750">
              <a:buFont typeface="Arial" panose="020B0604020202020204" pitchFamily="34" charset="0"/>
              <a:buChar char="•"/>
            </a:pPr>
            <a:r>
              <a:rPr lang="en-IN" sz="1600" dirty="0">
                <a:latin typeface="Abadi" panose="020B0604020104020204" pitchFamily="34" charset="0"/>
              </a:rPr>
              <a:t>Folium map creation and proximity analysis</a:t>
            </a:r>
          </a:p>
          <a:p>
            <a:pPr>
              <a:buFont typeface="Arial" panose="020B0604020202020204" pitchFamily="34" charset="0"/>
              <a:buChar char="•"/>
            </a:pPr>
            <a:r>
              <a:rPr lang="en-IN" sz="1600" dirty="0">
                <a:latin typeface="Abadi" panose="020B0604020104020204" pitchFamily="34" charset="0"/>
              </a:rPr>
              <a:t>🧠 </a:t>
            </a:r>
            <a:r>
              <a:rPr lang="en-IN" sz="1600" b="1" dirty="0">
                <a:latin typeface="Abadi" panose="020B0604020104020204" pitchFamily="34" charset="0"/>
              </a:rPr>
              <a:t>SQL Queries</a:t>
            </a:r>
            <a:endParaRPr lang="en-IN" sz="1600" dirty="0">
              <a:latin typeface="Abadi" panose="020B0604020104020204" pitchFamily="34" charset="0"/>
            </a:endParaRPr>
          </a:p>
          <a:p>
            <a:pPr marL="742950" lvl="1" indent="-285750">
              <a:buFont typeface="Arial" panose="020B0604020202020204" pitchFamily="34" charset="0"/>
              <a:buChar char="•"/>
            </a:pPr>
            <a:r>
              <a:rPr lang="en-IN" sz="1600" dirty="0">
                <a:latin typeface="Abadi" panose="020B0604020104020204" pitchFamily="34" charset="0"/>
              </a:rPr>
              <a:t>Booster performance and payload analysis</a:t>
            </a:r>
          </a:p>
          <a:p>
            <a:pPr marL="742950" lvl="1" indent="-285750">
              <a:buFont typeface="Arial" panose="020B0604020202020204" pitchFamily="34" charset="0"/>
              <a:buChar char="•"/>
            </a:pPr>
            <a:r>
              <a:rPr lang="en-IN" sz="1600" dirty="0">
                <a:latin typeface="Abadi" panose="020B0604020104020204" pitchFamily="34" charset="0"/>
              </a:rPr>
              <a:t>Landing outcome filtering and ranking</a:t>
            </a:r>
          </a:p>
          <a:p>
            <a:pPr>
              <a:buFont typeface="Arial" panose="020B0604020202020204" pitchFamily="34" charset="0"/>
              <a:buChar char="•"/>
            </a:pPr>
            <a:r>
              <a:rPr lang="en-IN" sz="1600" dirty="0">
                <a:latin typeface="Abadi" panose="020B0604020104020204" pitchFamily="34" charset="0"/>
              </a:rPr>
              <a:t>📊 </a:t>
            </a:r>
            <a:r>
              <a:rPr lang="en-IN" sz="1600" b="1" dirty="0">
                <a:latin typeface="Abadi" panose="020B0604020104020204" pitchFamily="34" charset="0"/>
              </a:rPr>
              <a:t>Charts &amp; Visuals</a:t>
            </a:r>
            <a:endParaRPr lang="en-IN" sz="1600" dirty="0">
              <a:latin typeface="Abadi" panose="020B0604020104020204" pitchFamily="34" charset="0"/>
            </a:endParaRPr>
          </a:p>
          <a:p>
            <a:pPr marL="742950" lvl="1" indent="-285750">
              <a:buFont typeface="Arial" panose="020B0604020202020204" pitchFamily="34" charset="0"/>
              <a:buChar char="•"/>
            </a:pPr>
            <a:r>
              <a:rPr lang="en-IN" sz="1600" dirty="0">
                <a:latin typeface="Abadi" panose="020B0604020104020204" pitchFamily="34" charset="0"/>
              </a:rPr>
              <a:t>Pie charts for launch success by site</a:t>
            </a:r>
          </a:p>
          <a:p>
            <a:pPr marL="742950" lvl="1" indent="-285750">
              <a:buFont typeface="Arial" panose="020B0604020202020204" pitchFamily="34" charset="0"/>
              <a:buChar char="•"/>
            </a:pPr>
            <a:r>
              <a:rPr lang="en-IN" sz="1600" dirty="0">
                <a:latin typeface="Abadi" panose="020B0604020104020204" pitchFamily="34" charset="0"/>
              </a:rPr>
              <a:t>Donut chart for KSC LC-39A success ratio</a:t>
            </a:r>
          </a:p>
          <a:p>
            <a:pPr marL="742950" lvl="1" indent="-285750">
              <a:buFont typeface="Arial" panose="020B0604020202020204" pitchFamily="34" charset="0"/>
              <a:buChar char="•"/>
            </a:pPr>
            <a:r>
              <a:rPr lang="en-IN" sz="1600" dirty="0">
                <a:latin typeface="Abadi" panose="020B0604020104020204" pitchFamily="34" charset="0"/>
              </a:rPr>
              <a:t>Scatter plot: Payload vs. Launch Outcome</a:t>
            </a:r>
          </a:p>
          <a:p>
            <a:pPr marL="742950" lvl="1" indent="-285750">
              <a:buFont typeface="Arial" panose="020B0604020202020204" pitchFamily="34" charset="0"/>
              <a:buChar char="•"/>
            </a:pPr>
            <a:r>
              <a:rPr lang="en-IN" sz="1600" dirty="0">
                <a:latin typeface="Abadi" panose="020B0604020104020204" pitchFamily="34" charset="0"/>
              </a:rPr>
              <a:t>Confusion matrix heatmap</a:t>
            </a:r>
          </a:p>
          <a:p>
            <a:pPr>
              <a:buFont typeface="Arial" panose="020B0604020202020204" pitchFamily="34" charset="0"/>
              <a:buChar char="•"/>
            </a:pPr>
            <a:r>
              <a:rPr lang="en-IN" sz="1600" dirty="0">
                <a:latin typeface="Abadi" panose="020B0604020104020204" pitchFamily="34" charset="0"/>
              </a:rPr>
              <a:t>📓 </a:t>
            </a:r>
            <a:r>
              <a:rPr lang="en-IN" sz="1600" b="1" dirty="0">
                <a:latin typeface="Abadi" panose="020B0604020104020204" pitchFamily="34" charset="0"/>
              </a:rPr>
              <a:t>Notebook Outputs</a:t>
            </a:r>
            <a:endParaRPr lang="en-IN" sz="1600" dirty="0">
              <a:latin typeface="Abadi" panose="020B0604020104020204" pitchFamily="34" charset="0"/>
            </a:endParaRPr>
          </a:p>
          <a:p>
            <a:pPr marL="742950" lvl="1" indent="-285750">
              <a:buFont typeface="Arial" panose="020B0604020202020204" pitchFamily="34" charset="0"/>
              <a:buChar char="•"/>
            </a:pPr>
            <a:r>
              <a:rPr lang="en-IN" sz="1600" dirty="0">
                <a:latin typeface="Abadi" panose="020B0604020104020204" pitchFamily="34" charset="0"/>
              </a:rPr>
              <a:t>Classification accuracy scores</a:t>
            </a:r>
          </a:p>
          <a:p>
            <a:pPr marL="742950" lvl="1" indent="-285750">
              <a:buFont typeface="Arial" panose="020B0604020202020204" pitchFamily="34" charset="0"/>
              <a:buChar char="•"/>
            </a:pPr>
            <a:r>
              <a:rPr lang="en-IN" sz="1600" dirty="0">
                <a:latin typeface="Abadi" panose="020B0604020104020204" pitchFamily="34" charset="0"/>
              </a:rPr>
              <a:t>Best model parameters</a:t>
            </a:r>
          </a:p>
          <a:p>
            <a:pPr marL="742950" lvl="1" indent="-285750">
              <a:buFont typeface="Arial" panose="020B0604020202020204" pitchFamily="34" charset="0"/>
              <a:buChar char="•"/>
            </a:pPr>
            <a:r>
              <a:rPr lang="en-IN" sz="1600" dirty="0">
                <a:latin typeface="Abadi" panose="020B0604020104020204" pitchFamily="34" charset="0"/>
              </a:rPr>
              <a:t>Launch site proximity screenshots</a:t>
            </a:r>
          </a:p>
          <a:p>
            <a:pPr>
              <a:buFont typeface="Arial" panose="020B0604020202020204" pitchFamily="34" charset="0"/>
              <a:buChar char="•"/>
            </a:pPr>
            <a:r>
              <a:rPr lang="en-IN" sz="1600" dirty="0">
                <a:latin typeface="Abadi" panose="020B0604020104020204" pitchFamily="34" charset="0"/>
              </a:rPr>
              <a:t>📁 </a:t>
            </a:r>
            <a:r>
              <a:rPr lang="en-IN" sz="1600" b="1" dirty="0">
                <a:latin typeface="Abadi" panose="020B0604020104020204" pitchFamily="34" charset="0"/>
              </a:rPr>
              <a:t>Datasets &amp; Filtered Results</a:t>
            </a:r>
            <a:endParaRPr lang="en-IN" sz="1600" dirty="0">
              <a:latin typeface="Abadi" panose="020B0604020104020204" pitchFamily="34" charset="0"/>
            </a:endParaRPr>
          </a:p>
          <a:p>
            <a:pPr>
              <a:buFont typeface="Arial" panose="020B0604020202020204" pitchFamily="34" charset="0"/>
              <a:buChar char="•"/>
            </a:pPr>
            <a:r>
              <a:rPr lang="en-IN" sz="1600" dirty="0">
                <a:latin typeface="Abadi" panose="020B0604020104020204" pitchFamily="34" charset="0"/>
              </a:rPr>
              <a:t>SpaceX launch records</a:t>
            </a:r>
          </a:p>
          <a:p>
            <a:pPr>
              <a:buFont typeface="Arial" panose="020B0604020202020204" pitchFamily="34" charset="0"/>
              <a:buChar char="•"/>
            </a:pPr>
            <a:r>
              <a:rPr lang="en-IN" sz="1600" dirty="0">
                <a:latin typeface="Abadi" panose="020B0604020104020204" pitchFamily="34" charset="0"/>
              </a:rPr>
              <a:t>Payload mass ranges</a:t>
            </a:r>
          </a:p>
          <a:p>
            <a:pPr>
              <a:buFont typeface="Arial" panose="020B0604020202020204" pitchFamily="34" charset="0"/>
              <a:buChar char="•"/>
            </a:pPr>
            <a:r>
              <a:rPr lang="en-IN" sz="1600" dirty="0">
                <a:latin typeface="Abadi" panose="020B0604020104020204" pitchFamily="34" charset="0"/>
              </a:rPr>
              <a:t>Booster version categories</a:t>
            </a: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29582"/>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20000"/>
              </a:lnSpc>
              <a:spcBef>
                <a:spcPts val="1400"/>
              </a:spcBef>
            </a:pPr>
            <a:r>
              <a:rPr lang="en-US" sz="2400" dirty="0">
                <a:solidFill>
                  <a:schemeClr val="accent3">
                    <a:lumMod val="25000"/>
                  </a:schemeClr>
                </a:solidFill>
                <a:latin typeface="Abadi"/>
              </a:rPr>
              <a:t>Data collection methodology:</a:t>
            </a:r>
          </a:p>
          <a:p>
            <a:pPr marL="0" indent="0">
              <a:lnSpc>
                <a:spcPct val="120000"/>
              </a:lnSpc>
              <a:spcBef>
                <a:spcPts val="1400"/>
              </a:spcBef>
              <a:buNone/>
            </a:pPr>
            <a:r>
              <a:rPr lang="en-US" sz="2400" dirty="0">
                <a:solidFill>
                  <a:schemeClr val="bg2">
                    <a:lumMod val="50000"/>
                  </a:schemeClr>
                </a:solidFill>
                <a:latin typeface="Abadi"/>
              </a:rPr>
              <a:t> </a:t>
            </a:r>
          </a:p>
          <a:p>
            <a:pPr>
              <a:lnSpc>
                <a:spcPct val="120000"/>
              </a:lnSpc>
              <a:spcBef>
                <a:spcPts val="1400"/>
              </a:spcBef>
            </a:pPr>
            <a:r>
              <a:rPr lang="en-US" sz="2400" dirty="0">
                <a:solidFill>
                  <a:schemeClr val="accent3">
                    <a:lumMod val="25000"/>
                  </a:schemeClr>
                </a:solidFill>
                <a:latin typeface="Abadi"/>
              </a:rPr>
              <a:t>Perform data wrangling</a:t>
            </a:r>
          </a:p>
          <a:p>
            <a:pPr marL="0" indent="0">
              <a:lnSpc>
                <a:spcPct val="120000"/>
              </a:lnSpc>
              <a:spcBef>
                <a:spcPts val="1400"/>
              </a:spcBef>
              <a:buNone/>
            </a:pPr>
            <a:endParaRPr lang="en-US" sz="2400" dirty="0">
              <a:solidFill>
                <a:schemeClr val="accent3">
                  <a:lumMod val="25000"/>
                </a:schemeClr>
              </a:solidFill>
              <a:latin typeface="Abadi"/>
            </a:endParaRPr>
          </a:p>
          <a:p>
            <a:pPr>
              <a:lnSpc>
                <a:spcPct val="120000"/>
              </a:lnSpc>
              <a:spcBef>
                <a:spcPts val="1400"/>
              </a:spcBef>
            </a:pPr>
            <a:r>
              <a:rPr lang="en-US" sz="24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endParaRPr lang="en-US" sz="8000" dirty="0">
              <a:solidFill>
                <a:schemeClr val="accent3">
                  <a:lumMod val="25000"/>
                </a:schemeClr>
              </a:solidFill>
              <a:latin typeface="Abadi"/>
            </a:endParaRPr>
          </a:p>
          <a:p>
            <a:pPr>
              <a:lnSpc>
                <a:spcPct val="120000"/>
              </a:lnSpc>
              <a:spcBef>
                <a:spcPts val="1400"/>
              </a:spcBef>
            </a:pPr>
            <a:endParaRPr lang="en-US" sz="7200" dirty="0">
              <a:solidFill>
                <a:schemeClr val="accent3">
                  <a:lumMod val="25000"/>
                </a:schemeClr>
              </a:solidFill>
              <a:latin typeface="Abadi"/>
            </a:endParaRPr>
          </a:p>
          <a:p>
            <a:pPr marL="457200" lvl="1" indent="0">
              <a:lnSpc>
                <a:spcPct val="120000"/>
              </a:lnSpc>
              <a:spcBef>
                <a:spcPts val="1400"/>
              </a:spcBef>
              <a:buNone/>
            </a:pP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CDFA45FE-6043-EEEB-C12A-B0C49D32C1C3}"/>
              </a:ext>
            </a:extLst>
          </p:cNvPr>
          <p:cNvSpPr>
            <a:spLocks noChangeArrowheads="1"/>
          </p:cNvSpPr>
          <p:nvPr/>
        </p:nvSpPr>
        <p:spPr bwMode="auto">
          <a:xfrm>
            <a:off x="960271" y="2261104"/>
            <a:ext cx="104977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badi" panose="020B0604020104020204" pitchFamily="34" charset="0"/>
              </a:rPr>
              <a:t>- </a:t>
            </a:r>
            <a:r>
              <a:rPr kumimoji="0" lang="en-US" altLang="en-US" b="0" i="0" u="none" strike="noStrike" cap="none" normalizeH="0" baseline="0" dirty="0">
                <a:ln>
                  <a:noFill/>
                </a:ln>
                <a:solidFill>
                  <a:schemeClr val="tx1"/>
                </a:solidFill>
                <a:effectLst/>
                <a:latin typeface="Abadi" panose="020B0604020104020204" pitchFamily="34" charset="0"/>
              </a:rPr>
              <a:t>Used SpaceX API (</a:t>
            </a:r>
            <a:r>
              <a:rPr kumimoji="0" lang="en-US" altLang="en-US" b="0" i="0" u="none" strike="noStrike" cap="none" normalizeH="0" baseline="0" dirty="0" err="1">
                <a:ln>
                  <a:noFill/>
                </a:ln>
                <a:solidFill>
                  <a:schemeClr val="tx1"/>
                </a:solidFill>
                <a:effectLst/>
                <a:latin typeface="Abadi" panose="020B0604020104020204" pitchFamily="34" charset="0"/>
              </a:rPr>
              <a:t>requests.post</a:t>
            </a:r>
            <a:r>
              <a:rPr kumimoji="0" lang="en-US" altLang="en-US" b="0" i="0" u="none" strike="noStrike" cap="none" normalizeH="0" baseline="0" dirty="0">
                <a:ln>
                  <a:noFill/>
                </a:ln>
                <a:solidFill>
                  <a:schemeClr val="tx1"/>
                </a:solidFill>
                <a:effectLst/>
                <a:latin typeface="Abadi" panose="020B0604020104020204" pitchFamily="34" charset="0"/>
              </a:rPr>
              <a:t> and </a:t>
            </a:r>
            <a:r>
              <a:rPr kumimoji="0" lang="en-US" altLang="en-US" b="0" i="0" u="none" strike="noStrike" cap="none" normalizeH="0" baseline="0" dirty="0" err="1">
                <a:ln>
                  <a:noFill/>
                </a:ln>
                <a:solidFill>
                  <a:schemeClr val="tx1"/>
                </a:solidFill>
                <a:effectLst/>
                <a:latin typeface="Abadi" panose="020B0604020104020204" pitchFamily="34" charset="0"/>
              </a:rPr>
              <a:t>requests.get</a:t>
            </a:r>
            <a:r>
              <a:rPr kumimoji="0" lang="en-US" altLang="en-US" b="0" i="0" u="none" strike="noStrike" cap="none" normalizeH="0" baseline="0" dirty="0">
                <a:ln>
                  <a:noFill/>
                </a:ln>
                <a:solidFill>
                  <a:schemeClr val="tx1"/>
                </a:solidFill>
                <a:effectLst/>
                <a:latin typeface="Abadi" panose="020B0604020104020204" pitchFamily="34" charset="0"/>
              </a:rPr>
              <a:t>) to retrieve launch data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Supplemented with static JSON and CSV files for consistent results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Extracted nested fields like cores, payloads, and launchpad using ID-based API call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BC3FE58F-D526-4752-4A2B-A4FA010DBDBC}"/>
              </a:ext>
            </a:extLst>
          </p:cNvPr>
          <p:cNvSpPr>
            <a:spLocks noChangeArrowheads="1"/>
          </p:cNvSpPr>
          <p:nvPr/>
        </p:nvSpPr>
        <p:spPr bwMode="auto">
          <a:xfrm>
            <a:off x="904715" y="3497007"/>
            <a:ext cx="99341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badi" panose="020B0604020104020204" pitchFamily="34" charset="0"/>
              </a:rPr>
              <a:t>- Filtered launches to include </a:t>
            </a:r>
            <a:r>
              <a:rPr lang="en-US" altLang="en-US" dirty="0">
                <a:latin typeface="Abadi" panose="020B0604020104020204" pitchFamily="34" charset="0"/>
              </a:rPr>
              <a:t>datetime and extracted </a:t>
            </a:r>
            <a:r>
              <a:rPr kumimoji="0" lang="en-US" altLang="en-US" b="0" i="0" u="none" strike="noStrike" cap="none" normalizeH="0" baseline="0" dirty="0">
                <a:ln>
                  <a:noFill/>
                </a:ln>
                <a:solidFill>
                  <a:schemeClr val="tx1"/>
                </a:solidFill>
                <a:effectLst/>
                <a:latin typeface="Abadi" panose="020B0604020104020204" pitchFamily="34" charset="0"/>
              </a:rPr>
              <a:t>only single-core and single-payload missions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Converted </a:t>
            </a:r>
            <a:r>
              <a:rPr kumimoji="0" lang="en-US" altLang="en-US" b="0" i="0" u="none" strike="noStrike" cap="none" normalizeH="0" baseline="0" dirty="0" err="1">
                <a:ln>
                  <a:noFill/>
                </a:ln>
                <a:solidFill>
                  <a:schemeClr val="tx1"/>
                </a:solidFill>
                <a:effectLst/>
                <a:latin typeface="Abadi" panose="020B0604020104020204" pitchFamily="34" charset="0"/>
              </a:rPr>
              <a:t>date_utc</a:t>
            </a:r>
            <a:r>
              <a:rPr kumimoji="0" lang="en-US" altLang="en-US" b="0" i="0" u="none" strike="noStrike" cap="none" normalizeH="0" baseline="0" dirty="0">
                <a:ln>
                  <a:noFill/>
                </a:ln>
                <a:solidFill>
                  <a:schemeClr val="tx1"/>
                </a:solidFill>
                <a:effectLst/>
                <a:latin typeface="Abadi" panose="020B0604020104020204" pitchFamily="34" charset="0"/>
              </a:rPr>
              <a:t> to launch date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Mapped landing outcomes to binary classification labels (success = 1, failure = 0, unknown = 2) </a:t>
            </a:r>
          </a:p>
        </p:txBody>
      </p:sp>
      <p:sp>
        <p:nvSpPr>
          <p:cNvPr id="5" name="Rectangle 3">
            <a:extLst>
              <a:ext uri="{FF2B5EF4-FFF2-40B4-BE49-F238E27FC236}">
                <a16:creationId xmlns:a16="http://schemas.microsoft.com/office/drawing/2014/main" id="{D9D3239A-1ED7-3754-DC2F-62E8257ED54F}"/>
              </a:ext>
            </a:extLst>
          </p:cNvPr>
          <p:cNvSpPr>
            <a:spLocks noChangeArrowheads="1"/>
          </p:cNvSpPr>
          <p:nvPr/>
        </p:nvSpPr>
        <p:spPr bwMode="auto">
          <a:xfrm>
            <a:off x="1026259" y="4852061"/>
            <a:ext cx="89274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Used pandas, matplotlib, and seaborn for visual EDA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Performed SQL queries to analyze launch frequency, success rates, and payload trends </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144074-9BDB-F5A2-643D-1759F0BCF26A}"/>
              </a:ext>
            </a:extLst>
          </p:cNvPr>
          <p:cNvSpPr>
            <a:spLocks noGrp="1"/>
          </p:cNvSpPr>
          <p:nvPr>
            <p:ph idx="1"/>
          </p:nvPr>
        </p:nvSpPr>
        <p:spPr>
          <a:xfrm>
            <a:off x="358218" y="433633"/>
            <a:ext cx="10515600" cy="5620782"/>
          </a:xfrm>
        </p:spPr>
        <p:txBody>
          <a:bodyPr/>
          <a:lstStyle/>
          <a:p>
            <a:endParaRPr lang="en-US" sz="1800" dirty="0">
              <a:solidFill>
                <a:schemeClr val="accent3">
                  <a:lumMod val="25000"/>
                </a:schemeClr>
              </a:solidFill>
              <a:latin typeface="Abadi"/>
            </a:endParaRP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marL="0" lvl="0" indent="0" eaLnBrk="0" fontAlgn="base" hangingPunct="0">
              <a:lnSpc>
                <a:spcPct val="100000"/>
              </a:lnSpc>
              <a:spcBef>
                <a:spcPct val="0"/>
              </a:spcBef>
              <a:spcAft>
                <a:spcPct val="0"/>
              </a:spcAft>
              <a:buNone/>
            </a:pPr>
            <a:r>
              <a:rPr lang="en-US" altLang="en-US" sz="1800" dirty="0">
                <a:latin typeface="Abadi" panose="020B0604020104020204" pitchFamily="34" charset="0"/>
              </a:rPr>
              <a:t>    - Created geospatial maps using Folium to visualize launch sites and outcomes </a:t>
            </a:r>
          </a:p>
          <a:p>
            <a:pPr marL="0" lvl="0" indent="0" eaLnBrk="0" fontAlgn="base" hangingPunct="0">
              <a:lnSpc>
                <a:spcPct val="100000"/>
              </a:lnSpc>
              <a:spcBef>
                <a:spcPct val="0"/>
              </a:spcBef>
              <a:spcAft>
                <a:spcPct val="0"/>
              </a:spcAft>
              <a:buNone/>
            </a:pPr>
            <a:r>
              <a:rPr lang="en-US" altLang="en-US" sz="1800" dirty="0">
                <a:latin typeface="Abadi" panose="020B0604020104020204" pitchFamily="34" charset="0"/>
              </a:rPr>
              <a:t>    - Built a </a:t>
            </a:r>
            <a:r>
              <a:rPr lang="en-US" altLang="en-US" sz="1800" dirty="0" err="1">
                <a:latin typeface="Abadi" panose="020B0604020104020204" pitchFamily="34" charset="0"/>
              </a:rPr>
              <a:t>Plotly</a:t>
            </a:r>
            <a:r>
              <a:rPr lang="en-US" altLang="en-US" sz="1800" dirty="0">
                <a:latin typeface="Abadi" panose="020B0604020104020204" pitchFamily="34" charset="0"/>
              </a:rPr>
              <a:t> Dash dashboard for dynamic filtering and </a:t>
            </a:r>
            <a:r>
              <a:rPr lang="en-US" altLang="en-US" sz="1800" dirty="0" err="1">
                <a:latin typeface="Abadi" panose="020B0604020104020204" pitchFamily="34" charset="0"/>
              </a:rPr>
              <a:t>chartin</a:t>
            </a:r>
            <a:r>
              <a:rPr lang="en-US" altLang="en-US" sz="1800" dirty="0">
                <a:latin typeface="Abadi" panose="020B0604020104020204" pitchFamily="34" charset="0"/>
              </a:rPr>
              <a:t> </a:t>
            </a:r>
            <a:endParaRPr lang="en-US" sz="1800" dirty="0">
              <a:solidFill>
                <a:schemeClr val="accent3">
                  <a:lumMod val="25000"/>
                </a:schemeClr>
              </a:solidFill>
              <a:latin typeface="Abadi"/>
            </a:endParaRPr>
          </a:p>
          <a:p>
            <a:endParaRPr lang="en-US" sz="1800" dirty="0">
              <a:solidFill>
                <a:schemeClr val="accent3">
                  <a:lumMod val="25000"/>
                </a:schemeClr>
              </a:solidFill>
              <a:latin typeface="Abadi"/>
            </a:endParaRPr>
          </a:p>
          <a:p>
            <a:r>
              <a:rPr lang="en-US" sz="2000" dirty="0">
                <a:solidFill>
                  <a:schemeClr val="accent3">
                    <a:lumMod val="25000"/>
                  </a:schemeClr>
                </a:solidFill>
                <a:latin typeface="Abadi"/>
              </a:rPr>
              <a:t>Perform predictive analysis using classification models</a:t>
            </a:r>
          </a:p>
          <a:p>
            <a:pPr marL="0" indent="0">
              <a:buNone/>
            </a:pPr>
            <a:endParaRPr lang="en-IN" dirty="0"/>
          </a:p>
        </p:txBody>
      </p:sp>
      <p:sp>
        <p:nvSpPr>
          <p:cNvPr id="4" name="Rectangle 1">
            <a:extLst>
              <a:ext uri="{FF2B5EF4-FFF2-40B4-BE49-F238E27FC236}">
                <a16:creationId xmlns:a16="http://schemas.microsoft.com/office/drawing/2014/main" id="{8A4F49BB-B221-59E6-354C-043185375063}"/>
              </a:ext>
            </a:extLst>
          </p:cNvPr>
          <p:cNvSpPr>
            <a:spLocks noChangeArrowheads="1"/>
          </p:cNvSpPr>
          <p:nvPr/>
        </p:nvSpPr>
        <p:spPr bwMode="auto">
          <a:xfrm>
            <a:off x="565606" y="2643859"/>
            <a:ext cx="727955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Built classification models (e.g., Logistic Regression, Random Forest)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Tuned hyperparameters and evaluated using accuracy, precision, recall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Identified key features influencing landing </a:t>
            </a:r>
            <a:r>
              <a:rPr kumimoji="0" lang="en-US" altLang="en-US" sz="1800" b="0" i="0" u="none" strike="noStrike" cap="none" normalizeH="0" baseline="0" dirty="0" err="1">
                <a:ln>
                  <a:noFill/>
                </a:ln>
                <a:solidFill>
                  <a:schemeClr val="tx1"/>
                </a:solidFill>
                <a:effectLst/>
                <a:latin typeface="Abadi" panose="020B0604020104020204" pitchFamily="34" charset="0"/>
              </a:rPr>
              <a:t>succes</a:t>
            </a:r>
            <a:r>
              <a:rPr kumimoji="0" lang="en-US" altLang="en-US" sz="1800" b="0" i="0" u="none" strike="noStrike" cap="none" normalizeH="0" baseline="0" dirty="0">
                <a:ln>
                  <a:noFill/>
                </a:ln>
                <a:solidFill>
                  <a:schemeClr val="tx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5DB5353D-FD1D-068C-A0D7-6EE213D73556}"/>
              </a:ext>
            </a:extLst>
          </p:cNvPr>
          <p:cNvSpPr txBox="1"/>
          <p:nvPr/>
        </p:nvSpPr>
        <p:spPr>
          <a:xfrm>
            <a:off x="11430786" y="6054415"/>
            <a:ext cx="402996" cy="369332"/>
          </a:xfrm>
          <a:prstGeom prst="rect">
            <a:avLst/>
          </a:prstGeom>
          <a:noFill/>
        </p:spPr>
        <p:txBody>
          <a:bodyPr wrap="square">
            <a:spAutoFit/>
          </a:bodyPr>
          <a:lstStyle/>
          <a:p>
            <a:fld id="{5075537C-CA84-1446-933C-8E9D027F9201}" type="slidenum">
              <a:rPr lang="en-US" smtClean="0">
                <a:solidFill>
                  <a:srgbClr val="1C7DDB"/>
                </a:solidFill>
              </a:rPr>
              <a:pPr/>
              <a:t>7</a:t>
            </a:fld>
            <a:endParaRPr lang="en-US" dirty="0">
              <a:solidFill>
                <a:srgbClr val="1C7DDB"/>
              </a:solidFill>
            </a:endParaRPr>
          </a:p>
        </p:txBody>
      </p:sp>
    </p:spTree>
    <p:extLst>
      <p:ext uri="{BB962C8B-B14F-4D97-AF65-F5344CB8AC3E}">
        <p14:creationId xmlns:p14="http://schemas.microsoft.com/office/powerpoint/2010/main" val="85950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4926"/>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60FE15A1-85E3-1615-62E1-A837627B29C3}"/>
              </a:ext>
            </a:extLst>
          </p:cNvPr>
          <p:cNvSpPr>
            <a:spLocks noChangeArrowheads="1"/>
          </p:cNvSpPr>
          <p:nvPr/>
        </p:nvSpPr>
        <p:spPr bwMode="auto">
          <a:xfrm>
            <a:off x="1036949" y="1846269"/>
            <a:ext cx="826540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Primary source: </a:t>
            </a:r>
            <a:r>
              <a:rPr kumimoji="0" lang="en-US" altLang="en-US" b="1" i="0" u="none" strike="noStrike" cap="none" normalizeH="0" baseline="0" dirty="0">
                <a:ln>
                  <a:noFill/>
                </a:ln>
                <a:solidFill>
                  <a:schemeClr val="tx1"/>
                </a:solidFill>
                <a:effectLst/>
                <a:latin typeface="Abadi" panose="020B0604020104020204" pitchFamily="34" charset="0"/>
              </a:rPr>
              <a:t>SpaceX API</a:t>
            </a:r>
            <a:r>
              <a:rPr kumimoji="0" lang="en-US" altLang="en-US" b="0" i="0" u="none" strike="noStrike" cap="none" normalizeH="0" baseline="0" dirty="0">
                <a:ln>
                  <a:noFill/>
                </a:ln>
                <a:solidFill>
                  <a:schemeClr val="tx1"/>
                </a:solidFill>
                <a:effectLst/>
                <a:latin typeface="Abadi" panose="020B0604020104020204" pitchFamily="34" charset="0"/>
              </a:rPr>
              <a:t> (v4/launches, v4/payloads, v4/cores, v4/launchpads)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Supplementary sources: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Static JSON file for consistent results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badi" panose="020B0604020104020204" pitchFamily="34" charset="0"/>
              </a:rPr>
              <a:t>CSV file (dataset_part_1.csv) for enriched metadata </a:t>
            </a: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badi" panose="020B0604020104020204" pitchFamily="34" charset="0"/>
              </a:rPr>
              <a:t>- Used requests and </a:t>
            </a:r>
            <a:r>
              <a:rPr kumimoji="0" lang="en-US" altLang="en-US" b="0" i="0" u="none" strike="noStrike" cap="none" normalizeH="0" baseline="0" dirty="0" err="1">
                <a:ln>
                  <a:noFill/>
                </a:ln>
                <a:solidFill>
                  <a:schemeClr val="tx1"/>
                </a:solidFill>
                <a:effectLst/>
                <a:latin typeface="Abadi" panose="020B0604020104020204" pitchFamily="34" charset="0"/>
              </a:rPr>
              <a:t>json_normalize</a:t>
            </a:r>
            <a:r>
              <a:rPr kumimoji="0" lang="en-US" altLang="en-US" b="0" i="0" u="none" strike="noStrike" cap="none" normalizeH="0" baseline="0" dirty="0">
                <a:ln>
                  <a:noFill/>
                </a:ln>
                <a:solidFill>
                  <a:schemeClr val="tx1"/>
                </a:solidFill>
                <a:effectLst/>
                <a:latin typeface="Abadi" panose="020B0604020104020204" pitchFamily="34" charset="0"/>
              </a:rPr>
              <a:t> to parse nested JSON structures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1D96E690-B4A7-BC94-0604-7F94A5CFCDDB}"/>
              </a:ext>
            </a:extLst>
          </p:cNvPr>
          <p:cNvSpPr txBox="1"/>
          <p:nvPr/>
        </p:nvSpPr>
        <p:spPr>
          <a:xfrm>
            <a:off x="770010" y="3429000"/>
            <a:ext cx="7412455" cy="769441"/>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You need to present your data collection process use key phrases and flowcharts</a:t>
            </a:r>
          </a:p>
        </p:txBody>
      </p:sp>
      <p:sp>
        <p:nvSpPr>
          <p:cNvPr id="7" name="Rectangle 2">
            <a:extLst>
              <a:ext uri="{FF2B5EF4-FFF2-40B4-BE49-F238E27FC236}">
                <a16:creationId xmlns:a16="http://schemas.microsoft.com/office/drawing/2014/main" id="{73B46EC2-F361-AB8D-C3CD-34E09E834DD2}"/>
              </a:ext>
            </a:extLst>
          </p:cNvPr>
          <p:cNvSpPr>
            <a:spLocks noChangeArrowheads="1"/>
          </p:cNvSpPr>
          <p:nvPr/>
        </p:nvSpPr>
        <p:spPr bwMode="auto">
          <a:xfrm>
            <a:off x="1036949" y="4271247"/>
            <a:ext cx="51780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RESTful API integration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Nested data extraction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ID-based enrichment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Data consistency via static snapshot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badi" panose="020B0604020104020204" pitchFamily="34" charset="0"/>
              </a:rPr>
              <a:t>- Filtering for single-core, single-payload launches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diagram of a company&#10;&#10;AI-generated content may be incorrect.">
            <a:extLst>
              <a:ext uri="{FF2B5EF4-FFF2-40B4-BE49-F238E27FC236}">
                <a16:creationId xmlns:a16="http://schemas.microsoft.com/office/drawing/2014/main" id="{A0A1D407-432B-5082-4164-7F1415E4B181}"/>
              </a:ext>
            </a:extLst>
          </p:cNvPr>
          <p:cNvPicPr>
            <a:picLocks noChangeAspect="1"/>
          </p:cNvPicPr>
          <p:nvPr/>
        </p:nvPicPr>
        <p:blipFill>
          <a:blip r:embed="rId4"/>
          <a:stretch>
            <a:fillRect/>
          </a:stretch>
        </p:blipFill>
        <p:spPr>
          <a:xfrm>
            <a:off x="8418136" y="2542578"/>
            <a:ext cx="2754452" cy="338688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no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04300"/>
            <a:ext cx="5238007" cy="5203890"/>
          </a:xfrm>
          <a:prstGeom prst="rect">
            <a:avLst/>
          </a:prstGeom>
        </p:spPr>
        <p:txBody>
          <a:bodyPr vert="horz" lIns="91440" tIns="45720" rIns="91440" bIns="45720" rtlCol="0" anchor="t">
            <a:normAutofit fontScale="32500" lnSpcReduction="20000"/>
          </a:bodyPr>
          <a:lstStyle/>
          <a:p>
            <a:pPr>
              <a:lnSpc>
                <a:spcPct val="100000"/>
              </a:lnSpc>
              <a:spcBef>
                <a:spcPts val="1400"/>
              </a:spcBef>
            </a:pPr>
            <a:r>
              <a:rPr lang="en-US" sz="5500" dirty="0">
                <a:latin typeface="Abadi" panose="020B0604020104020204" pitchFamily="34" charset="0"/>
              </a:rPr>
              <a:t>To collect launch data, I integrated SpaceX’s RESTful API using Python’s requests library. I performed dynamic endpoint calls to retrieve nested JSON data from key resources such as rockets, launchpads, payloads, and cores. Each launch record was enriched by parsing these nested structures and extracting relevant metadata like booster version, payload mass, orbit type, and launch site coordinates. The raw JSON was flattened using </a:t>
            </a:r>
            <a:r>
              <a:rPr lang="en-US" sz="5500" dirty="0" err="1">
                <a:latin typeface="Abadi" panose="020B0604020104020204" pitchFamily="34" charset="0"/>
              </a:rPr>
              <a:t>json_normalize</a:t>
            </a:r>
            <a:r>
              <a:rPr lang="en-US" sz="5500" dirty="0">
                <a:latin typeface="Abadi" panose="020B0604020104020204" pitchFamily="34" charset="0"/>
              </a:rPr>
              <a:t>, and the dataset was filtered to include only single-core, single-payload missions for consistency. This process ensured a clean, structured </a:t>
            </a:r>
            <a:r>
              <a:rPr lang="en-US" sz="5500" dirty="0" err="1">
                <a:latin typeface="Abadi" panose="020B0604020104020204" pitchFamily="34" charset="0"/>
              </a:rPr>
              <a:t>DataFrame</a:t>
            </a:r>
            <a:r>
              <a:rPr lang="en-US" sz="5500" dirty="0">
                <a:latin typeface="Abadi" panose="020B0604020104020204" pitchFamily="34" charset="0"/>
              </a:rPr>
              <a:t> ready for analysis and modeling.</a:t>
            </a: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r>
              <a:rPr lang="en-US" sz="5500" dirty="0">
                <a:solidFill>
                  <a:schemeClr val="accent3">
                    <a:lumMod val="25000"/>
                  </a:schemeClr>
                </a:solidFill>
                <a:latin typeface="Abadi" panose="020B0604020104020204" pitchFamily="34" charset="0"/>
              </a:rPr>
              <a:t>Add the GitHub URL of the completed SpaceX API calls notebook </a:t>
            </a:r>
            <a:endParaRPr lang="en-US" sz="5500" dirty="0"/>
          </a:p>
          <a:p>
            <a:pPr marL="0" indent="0">
              <a:buNone/>
            </a:pPr>
            <a:r>
              <a:rPr lang="en-IN" sz="5500" dirty="0">
                <a:latin typeface="Abadi" panose="020B0604020104020204" pitchFamily="34" charset="0"/>
                <a:hlinkClick r:id="rId3"/>
              </a:rPr>
              <a:t>Applied-Data-Science-Capstone/Data Collection API (1).</a:t>
            </a:r>
            <a:r>
              <a:rPr lang="en-IN" sz="5500" dirty="0" err="1">
                <a:latin typeface="Abadi" panose="020B0604020104020204" pitchFamily="34" charset="0"/>
                <a:hlinkClick r:id="rId3"/>
              </a:rPr>
              <a:t>ipynb</a:t>
            </a:r>
            <a:r>
              <a:rPr lang="en-IN" sz="5500" dirty="0">
                <a:latin typeface="Abadi" panose="020B0604020104020204" pitchFamily="34" charset="0"/>
                <a:hlinkClick r:id="rId3"/>
              </a:rPr>
              <a:t> at main · divp112005-coder/Applied-Data-Science-Capstone</a:t>
            </a:r>
            <a:endParaRPr lang="en-US" sz="55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 program&#10;&#10;AI-generated content may be incorrect.">
            <a:extLst>
              <a:ext uri="{FF2B5EF4-FFF2-40B4-BE49-F238E27FC236}">
                <a16:creationId xmlns:a16="http://schemas.microsoft.com/office/drawing/2014/main" id="{FFBC2671-F6B6-281C-FABE-C0A2826799CE}"/>
              </a:ext>
            </a:extLst>
          </p:cNvPr>
          <p:cNvPicPr>
            <a:picLocks noChangeAspect="1"/>
          </p:cNvPicPr>
          <p:nvPr/>
        </p:nvPicPr>
        <p:blipFill>
          <a:blip r:embed="rId4"/>
          <a:stretch>
            <a:fillRect/>
          </a:stretch>
        </p:blipFill>
        <p:spPr>
          <a:xfrm>
            <a:off x="5995447" y="1654728"/>
            <a:ext cx="5238007" cy="4095623"/>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329</TotalTime>
  <Words>3838</Words>
  <Application>Microsoft Office PowerPoint</Application>
  <PresentationFormat>Widescreen</PresentationFormat>
  <Paragraphs>360</Paragraphs>
  <Slides>49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Divya Pawar</cp:lastModifiedBy>
  <cp:revision>261</cp:revision>
  <dcterms:created xsi:type="dcterms:W3CDTF">2021-04-29T18:58:34Z</dcterms:created>
  <dcterms:modified xsi:type="dcterms:W3CDTF">2025-09-22T12:42:23Z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